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1" r:id="rId2"/>
    <p:sldId id="280" r:id="rId3"/>
    <p:sldId id="279" r:id="rId4"/>
    <p:sldId id="282" r:id="rId5"/>
    <p:sldId id="283" r:id="rId6"/>
    <p:sldId id="273" r:id="rId7"/>
    <p:sldId id="276" r:id="rId8"/>
    <p:sldId id="277" r:id="rId9"/>
    <p:sldId id="284" r:id="rId10"/>
    <p:sldId id="285" r:id="rId11"/>
    <p:sldId id="27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51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5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2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5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73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5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4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1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4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9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2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6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5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2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3ADF05-5847-434D-AE02-F9AA6F48B54A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14C1FDC-D8C7-4C33-B03C-18A993E9B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3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8870" y="2087503"/>
            <a:ext cx="744721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kk-K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ОЭК является составной частью экосистемы комплексной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переработки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минерального сырья Республики Казахстан</a:t>
            </a:r>
            <a:r>
              <a:rPr lang="kk-KZ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kk-KZ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НИОКР,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многопрофильное инновационное производство,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удобное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промышленном кластере, наличие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автомобильных и железнодорожных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путей, а также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других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коммуникаций, важных для логистики,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позволяют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ОЭК</a:t>
            </a:r>
            <a:r>
              <a:rPr lang="kk-K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стать в перспективе одним из ведущих экспериментальных научно-производственных хабов г.Алматы.</a:t>
            </a:r>
            <a:endParaRPr lang="en-US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kk-K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ОЭК имеются здания </a:t>
            </a:r>
            <a:r>
              <a:rPr lang="kk-KZ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сооружения, а также коридоры существующих инженерных коммуникаций, действующие проезды к сопредельным промплощадкам. </a:t>
            </a:r>
            <a:endParaRPr lang="kk-KZ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kk-K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Тер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kk-K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итория ограждена железобетонным </a:t>
            </a:r>
            <a:r>
              <a:rPr lang="kk-KZ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забором, имеется </a:t>
            </a:r>
            <a:r>
              <a:rPr lang="kk-K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несколько автомобильных заездов, а также железнодорожный тупик.</a:t>
            </a:r>
          </a:p>
          <a:p>
            <a:pPr indent="450215" algn="just"/>
            <a:endParaRPr lang="ru-KZ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80217" y="401488"/>
            <a:ext cx="10455225" cy="13554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2400" b="1" dirty="0" smtClean="0">
                <a:solidFill>
                  <a:srgbClr val="002060"/>
                </a:solidFill>
                <a:effectLst/>
              </a:rPr>
              <a:t>Республиканское государственное предприятие </a:t>
            </a:r>
          </a:p>
          <a:p>
            <a:r>
              <a:rPr lang="kk-KZ" sz="2400" b="1" dirty="0" smtClean="0">
                <a:solidFill>
                  <a:srgbClr val="002060"/>
                </a:solidFill>
                <a:effectLst/>
              </a:rPr>
              <a:t>«</a:t>
            </a:r>
            <a:r>
              <a:rPr lang="kk-KZ" sz="2400" b="1" dirty="0">
                <a:solidFill>
                  <a:srgbClr val="002060"/>
                </a:solidFill>
                <a:effectLst/>
              </a:rPr>
              <a:t>Национальный центр по комплексной переработке минерального сырья Республики Казахстан»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</a:rPr>
              <a:t>Опытно-экспериментальный комплекс (ОЭК)</a:t>
            </a:r>
            <a:endParaRPr lang="ru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825"/>
          <a:stretch/>
        </p:blipFill>
        <p:spPr>
          <a:xfrm>
            <a:off x="7774865" y="1954635"/>
            <a:ext cx="4145891" cy="4311941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4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роительство, промышленность, стальной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B47002C4-ED99-678E-ADDE-B9100D90B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r="11130" b="1"/>
          <a:stretch/>
        </p:blipFill>
        <p:spPr>
          <a:xfrm>
            <a:off x="113115" y="259418"/>
            <a:ext cx="4557146" cy="3068998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Изображение выглядит как строительство, в помещении, стальной, склад&#10;&#10;Автоматически созданное описание">
            <a:extLst>
              <a:ext uri="{FF2B5EF4-FFF2-40B4-BE49-F238E27FC236}">
                <a16:creationId xmlns:a16="http://schemas.microsoft.com/office/drawing/2014/main" id="{B8D1639A-A29D-FFE2-F5D7-D5E0DDFFC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r="24583" b="3"/>
          <a:stretch/>
        </p:blipFill>
        <p:spPr>
          <a:xfrm>
            <a:off x="113115" y="3510118"/>
            <a:ext cx="4557146" cy="3073561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 выглядит как промышленность, строительство, труба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91AB89BB-7FF0-7815-52C3-0DC643559A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9" r="13994" b="2"/>
          <a:stretch/>
        </p:blipFill>
        <p:spPr>
          <a:xfrm>
            <a:off x="4981876" y="259418"/>
            <a:ext cx="7078721" cy="6324262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232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4978" y="36790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10928" y="249018"/>
            <a:ext cx="9356763" cy="10967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ПЕРСПЕКТИВЫ ОЭК</a:t>
            </a:r>
            <a:endParaRPr lang="ru" sz="2800" b="1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78" y="1440055"/>
            <a:ext cx="113773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Совместная деятельность на</a:t>
            </a:r>
            <a:r>
              <a:rPr lang="en-US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Опытно-экспериментально</a:t>
            </a:r>
            <a:r>
              <a:rPr lang="ru-RU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м</a:t>
            </a:r>
            <a:r>
              <a:rPr lang="en-US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 </a:t>
            </a:r>
            <a:r>
              <a:rPr lang="en-US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комплекс</a:t>
            </a:r>
            <a:r>
              <a:rPr lang="ru-RU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е</a:t>
            </a:r>
            <a:r>
              <a:rPr lang="en-US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позволит создать условия для развития </a:t>
            </a:r>
            <a:r>
              <a:rPr lang="ru-RU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вашего </a:t>
            </a:r>
            <a:r>
              <a:rPr lang="en-US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бизнеса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+mj-ea"/>
                <a:cs typeface="Trebuchet MS"/>
              </a:rPr>
              <a:t>, вовлечь в оборот новые месторождения минерального сырья, ранее не истребованных из-за отсутствия технологий переработки, создать новые предприятия инновационного характера деятельности, выпустить экспериментальные партии новых видов продукции по разработкам научно-технических коллективов и авторов.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2"/>
          <a:stretch/>
        </p:blipFill>
        <p:spPr>
          <a:xfrm>
            <a:off x="6104654" y="3362402"/>
            <a:ext cx="6035590" cy="3429122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Мои документы\Официальные документы\30 лет центру сентябрь 2024\Фото\Photos\ОЭК КПМС РК\NK01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8467"/>
          <a:stretch/>
        </p:blipFill>
        <p:spPr bwMode="auto">
          <a:xfrm>
            <a:off x="43130" y="3357200"/>
            <a:ext cx="5940425" cy="3434324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4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2143" y="1920699"/>
            <a:ext cx="1145587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Контактная информация: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Республика Казахстан, 050036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г. Алматы, </a:t>
            </a:r>
            <a:r>
              <a:rPr lang="ru-RU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ул.Жандосова</a:t>
            </a: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, 67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Тел. 8 (727) 259 00 70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+</a:t>
            </a:r>
            <a:r>
              <a:rPr lang="ru-RU" alt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7 701 721 </a:t>
            </a:r>
            <a:r>
              <a:rPr lang="ru-RU" alt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86 86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+7 707 141 42 41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+7 701 757 79 98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E-</a:t>
            </a:r>
            <a:r>
              <a:rPr lang="ru-RU" sz="20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mail</a:t>
            </a: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: </a:t>
            </a:r>
            <a:r>
              <a:rPr 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nc@cmrp.kz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</a:t>
            </a:r>
          </a:p>
          <a:p>
            <a:pPr indent="16129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Сайт</a:t>
            </a: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: 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cmrp.kz </a:t>
            </a:r>
            <a:r>
              <a:rPr 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                  </a:t>
            </a:r>
            <a:r>
              <a:rPr lang="en-US" alt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facebook.com/</a:t>
            </a:r>
            <a:r>
              <a:rPr lang="en-US" altLang="ru-RU" sz="2000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nckpms</a:t>
            </a:r>
            <a:r>
              <a:rPr lang="ru-RU" alt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                  </a:t>
            </a:r>
            <a:r>
              <a:rPr lang="en-US" altLang="ru-RU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instagram.com/cmrp.kz</a:t>
            </a:r>
            <a:endParaRPr lang="ru-RU" altLang="ru-RU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4978" y="36790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10928" y="249017"/>
            <a:ext cx="9680100" cy="13554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Республиканское государственное предприятие 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"Национальный центр по комплексной переработке минерального сырья Республики Казахстан"</a:t>
            </a:r>
            <a:endParaRPr lang="ru" sz="2800" b="1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1026" name="Picture 2" descr="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66" y="5015027"/>
            <a:ext cx="596682" cy="5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59" y="5015027"/>
            <a:ext cx="596682" cy="5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27" y="4642108"/>
            <a:ext cx="13525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pic>
        <p:nvPicPr>
          <p:cNvPr id="8" name="Рисунок 7" descr="D:\Мои документы\Официальные документы\30 лет центру сентябрь 2024\Фото\Photos\ОЭК КПМС РК\NK0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1380745"/>
            <a:ext cx="5096256" cy="3726862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57" y="1691293"/>
            <a:ext cx="55654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Город: Алматы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Район: </a:t>
            </a:r>
            <a:r>
              <a:rPr lang="ru-RU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Турксибский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Адрес: ул. </a:t>
            </a:r>
            <a:r>
              <a:rPr lang="ru-RU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Красногорская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д. 71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этажей: 1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Железнодорожный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тупик: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2 378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 стен: ж/б панель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постройки: 1976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Целевое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назначение земельного участка: </a:t>
            </a:r>
            <a:endParaRPr lang="ru-RU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эксплуатация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обслуживание административно-производственных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зданий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64465" y="458359"/>
            <a:ext cx="5314912" cy="4342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effectLst/>
              </a:rPr>
              <a:t>Общие сведения </a:t>
            </a:r>
            <a:endParaRPr lang="ru-KZ" sz="28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191" y="5327063"/>
            <a:ext cx="11287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площадке ОЭК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функционируют 3 цеха. На одном из них запущенно инновационное</a:t>
            </a:r>
            <a:r>
              <a:rPr lang="ru-RU" dirty="0">
                <a:solidFill>
                  <a:srgbClr val="002060"/>
                </a:solidFill>
              </a:rPr>
              <a:t> производство полифункционального </a:t>
            </a:r>
            <a:r>
              <a:rPr lang="ru-RU" dirty="0" err="1">
                <a:solidFill>
                  <a:srgbClr val="002060"/>
                </a:solidFill>
              </a:rPr>
              <a:t>кремнеуглеродного</a:t>
            </a:r>
            <a:r>
              <a:rPr lang="ru-RU" dirty="0">
                <a:solidFill>
                  <a:srgbClr val="002060"/>
                </a:solidFill>
              </a:rPr>
              <a:t> материала.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Также </a:t>
            </a:r>
            <a:r>
              <a:rPr lang="ru-RU" dirty="0">
                <a:solidFill>
                  <a:srgbClr val="002060"/>
                </a:solidFill>
              </a:rPr>
              <a:t>планируется запуск и обслуживание линии по производству инновационных </a:t>
            </a:r>
            <a:r>
              <a:rPr lang="ru-RU" dirty="0" err="1" smtClean="0">
                <a:solidFill>
                  <a:srgbClr val="002060"/>
                </a:solidFill>
              </a:rPr>
              <a:t>газоблоков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8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975" y="1533079"/>
            <a:ext cx="3986783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площадке 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ОЭК </a:t>
            </a: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выполнены инженерно-геодезические изыскания в масштабе 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1:1000</a:t>
            </a:r>
          </a:p>
          <a:p>
            <a:pPr indent="450215" algn="just">
              <a:lnSpc>
                <a:spcPct val="115000"/>
              </a:lnSpc>
            </a:pPr>
            <a:endParaRPr lang="kk-KZ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KZ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89394"/>
              </p:ext>
            </p:extLst>
          </p:nvPr>
        </p:nvGraphicFramePr>
        <p:xfrm>
          <a:off x="201169" y="2926032"/>
          <a:ext cx="3922776" cy="35330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17889">
                  <a:extLst>
                    <a:ext uri="{9D8B030D-6E8A-4147-A177-3AD203B41FA5}">
                      <a16:colId xmlns:a16="http://schemas.microsoft.com/office/drawing/2014/main" val="592314455"/>
                    </a:ext>
                  </a:extLst>
                </a:gridCol>
                <a:gridCol w="1104887">
                  <a:extLst>
                    <a:ext uri="{9D8B030D-6E8A-4147-A177-3AD203B41FA5}">
                      <a16:colId xmlns:a16="http://schemas.microsoft.com/office/drawing/2014/main" val="3029303866"/>
                    </a:ext>
                  </a:extLst>
                </a:gridCol>
              </a:tblGrid>
              <a:tr h="60359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Общая </a:t>
                      </a: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площадь территории в границах отвода 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40 000 м</a:t>
                      </a:r>
                      <a:r>
                        <a:rPr lang="kk-KZ" sz="1800" b="0" kern="1200" baseline="30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KZ" sz="1800" b="0" kern="1200" baseline="300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28" marR="80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69542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Площадь </a:t>
                      </a: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освоенной территории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14 700 м</a:t>
                      </a:r>
                      <a:r>
                        <a:rPr lang="kk-KZ" sz="1800" b="0" kern="1200" baseline="300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KZ" sz="1800" b="0" kern="1200" baseline="300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28" marR="8092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5338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том числе веер ж/д путей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200 м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22888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Площадь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</a:rPr>
                        <a:t>застройки ОЭК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</a:rPr>
                        <a:t>13 700 м</a:t>
                      </a:r>
                      <a:r>
                        <a:rPr lang="ru-RU" sz="1800" b="0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800" b="0" baseline="30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53471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здания</a:t>
                      </a:r>
                      <a:endParaRPr lang="ru-RU" b="0" dirty="0"/>
                    </a:p>
                  </a:txBody>
                  <a:tcPr marL="80928" marR="8092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60 251 </a:t>
                      </a:r>
                      <a:r>
                        <a:rPr lang="kk-KZ" b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kk-KZ" b="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/>
                    </a:p>
                  </a:txBody>
                  <a:tcPr marL="80928" marR="80928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81617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Административно-бытовой корпус</a:t>
                      </a:r>
                      <a:endParaRPr lang="ru-RU" dirty="0"/>
                    </a:p>
                  </a:txBody>
                  <a:tcPr marL="80928" marR="8092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2 355 </a:t>
                      </a:r>
                      <a:r>
                        <a:rPr lang="kk-KZ" b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kk-KZ" b="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/>
                    </a:p>
                  </a:txBody>
                  <a:tcPr marL="80928" marR="80928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97670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Площадь </a:t>
                      </a: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озеленения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3 000 м</a:t>
                      </a:r>
                      <a:r>
                        <a:rPr lang="kk-KZ" sz="1800" b="0" baseline="300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800" b="0" baseline="30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59830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solidFill>
                            <a:srgbClr val="002060"/>
                          </a:solidFill>
                          <a:effectLst/>
                        </a:rPr>
                        <a:t>Плотность </a:t>
                      </a: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застройки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solidFill>
                            <a:srgbClr val="002060"/>
                          </a:solidFill>
                          <a:effectLst/>
                        </a:rPr>
                        <a:t>60%</a:t>
                      </a:r>
                      <a:endParaRPr lang="ru-KZ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28" marR="80928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94059"/>
                  </a:ext>
                </a:extLst>
              </a:tr>
            </a:tbl>
          </a:graphicData>
        </a:graphic>
      </p:graphicFrame>
      <p:grpSp>
        <p:nvGrpSpPr>
          <p:cNvPr id="59" name="Группа 58"/>
          <p:cNvGrpSpPr/>
          <p:nvPr/>
        </p:nvGrpSpPr>
        <p:grpSpPr>
          <a:xfrm>
            <a:off x="4308432" y="22088"/>
            <a:ext cx="7870756" cy="6835911"/>
            <a:chOff x="4308432" y="22088"/>
            <a:chExt cx="7870756" cy="6835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F8122D9-14FA-C060-07E1-734AA56DB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8432" y="22088"/>
              <a:ext cx="7870756" cy="6835911"/>
            </a:xfrm>
            <a:prstGeom prst="rect">
              <a:avLst/>
            </a:prstGeom>
          </p:spPr>
        </p:pic>
        <p:grpSp>
          <p:nvGrpSpPr>
            <p:cNvPr id="58" name="Группа 57"/>
            <p:cNvGrpSpPr/>
            <p:nvPr/>
          </p:nvGrpSpPr>
          <p:grpSpPr>
            <a:xfrm>
              <a:off x="5032489" y="1773999"/>
              <a:ext cx="4663702" cy="4363201"/>
              <a:chOff x="5032489" y="1773999"/>
              <a:chExt cx="4663702" cy="4363201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6086901" y="5916304"/>
                <a:ext cx="3268639" cy="22089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6161963" y="2313293"/>
                <a:ext cx="1703462" cy="1104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7981230" y="1773999"/>
                <a:ext cx="1714961" cy="14980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9355540" y="1773999"/>
                <a:ext cx="340651" cy="436320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7865425" y="1923805"/>
                <a:ext cx="115805" cy="4999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6005015" y="2313295"/>
                <a:ext cx="156948" cy="249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471936" y="2563266"/>
                <a:ext cx="530121" cy="12401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5032489" y="2861613"/>
                <a:ext cx="318967" cy="152614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5032489" y="4387755"/>
                <a:ext cx="804563" cy="949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5736996" y="4482743"/>
                <a:ext cx="100056" cy="63855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 flipV="1">
                <a:off x="5736996" y="5121298"/>
                <a:ext cx="123499" cy="6987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5813610" y="5203541"/>
                <a:ext cx="46885" cy="24874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5820030" y="5452281"/>
                <a:ext cx="303593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6070903" y="5453512"/>
                <a:ext cx="55605" cy="46279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5351456" y="2693459"/>
                <a:ext cx="113203" cy="16815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603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земля, на открытом воздухе, строительство, завод&#10;&#10;Автоматически созданное описание">
            <a:extLst>
              <a:ext uri="{FF2B5EF4-FFF2-40B4-BE49-F238E27FC236}">
                <a16:creationId xmlns:a16="http://schemas.microsoft.com/office/drawing/2014/main" id="{211249F6-947C-8A23-2F07-447E572F0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249" b="2"/>
          <a:stretch/>
        </p:blipFill>
        <p:spPr>
          <a:xfrm>
            <a:off x="5986129" y="0"/>
            <a:ext cx="6184605" cy="3254399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Изображение выглядит как на открытом воздухе, строительство, небо, мост&#10;&#10;Автоматически созданное описание">
            <a:extLst>
              <a:ext uri="{FF2B5EF4-FFF2-40B4-BE49-F238E27FC236}">
                <a16:creationId xmlns:a16="http://schemas.microsoft.com/office/drawing/2014/main" id="{3E9D5C57-6DF8-08B3-CEFF-BABF7FF4C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16697" b="2"/>
          <a:stretch/>
        </p:blipFill>
        <p:spPr>
          <a:xfrm>
            <a:off x="0" y="0"/>
            <a:ext cx="5901051" cy="3254399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389796"/>
            <a:ext cx="590105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ru-KZ" dirty="0">
                <a:solidFill>
                  <a:srgbClr val="002060"/>
                </a:solidFill>
              </a:rPr>
              <a:t>Расчетные </a:t>
            </a:r>
            <a:r>
              <a:rPr lang="en-US" altLang="ru-KZ" dirty="0" err="1">
                <a:solidFill>
                  <a:srgbClr val="002060"/>
                </a:solidFill>
              </a:rPr>
              <a:t>параметры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наружного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воздуха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ru-RU" altLang="ru-KZ" dirty="0">
                <a:solidFill>
                  <a:srgbClr val="002060"/>
                </a:solidFill>
              </a:rPr>
              <a:t>в ОЭК</a:t>
            </a:r>
            <a:r>
              <a:rPr lang="en-US" altLang="ru-KZ" dirty="0">
                <a:solidFill>
                  <a:srgbClr val="002060"/>
                </a:solidFill>
              </a:rPr>
              <a:t>:</a:t>
            </a:r>
          </a:p>
          <a:p>
            <a:pPr marL="447675" indent="-265113" fontAlgn="base">
              <a:buFont typeface="Wingdings" panose="05000000000000000000" pitchFamily="2" charset="2"/>
              <a:buChar char="Ø"/>
            </a:pPr>
            <a:r>
              <a:rPr lang="en-US" altLang="ru-KZ" dirty="0" err="1" smtClean="0">
                <a:solidFill>
                  <a:srgbClr val="002060"/>
                </a:solidFill>
              </a:rPr>
              <a:t>теплый</a:t>
            </a:r>
            <a:r>
              <a:rPr lang="en-US" altLang="ru-KZ" dirty="0" smtClean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период</a:t>
            </a:r>
            <a:r>
              <a:rPr lang="en-US" altLang="ru-KZ" dirty="0">
                <a:solidFill>
                  <a:srgbClr val="002060"/>
                </a:solidFill>
              </a:rPr>
              <a:t> - </a:t>
            </a:r>
            <a:r>
              <a:rPr lang="en-US" altLang="ru-KZ" dirty="0" err="1">
                <a:solidFill>
                  <a:srgbClr val="002060"/>
                </a:solidFill>
              </a:rPr>
              <a:t>температура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tнл</a:t>
            </a:r>
            <a:r>
              <a:rPr lang="ru-RU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>
                <a:solidFill>
                  <a:srgbClr val="002060"/>
                </a:solidFill>
              </a:rPr>
              <a:t>=</a:t>
            </a:r>
            <a:r>
              <a:rPr lang="ru-RU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>
                <a:solidFill>
                  <a:srgbClr val="002060"/>
                </a:solidFill>
              </a:rPr>
              <a:t>+26,4°C; </a:t>
            </a:r>
          </a:p>
          <a:p>
            <a:pPr marL="447675" lvl="0" indent="-265113" fontAlgn="base">
              <a:buFont typeface="Wingdings" panose="05000000000000000000" pitchFamily="2" charset="2"/>
              <a:buChar char="Ø"/>
            </a:pPr>
            <a:r>
              <a:rPr lang="en-US" altLang="ru-KZ" dirty="0" err="1">
                <a:solidFill>
                  <a:srgbClr val="002060"/>
                </a:solidFill>
              </a:rPr>
              <a:t>холодный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период</a:t>
            </a:r>
            <a:r>
              <a:rPr lang="en-US" altLang="ru-KZ" dirty="0">
                <a:solidFill>
                  <a:srgbClr val="002060"/>
                </a:solidFill>
              </a:rPr>
              <a:t> - </a:t>
            </a:r>
            <a:r>
              <a:rPr lang="en-US" altLang="ru-KZ" dirty="0" err="1">
                <a:solidFill>
                  <a:srgbClr val="002060"/>
                </a:solidFill>
              </a:rPr>
              <a:t>температура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tнз</a:t>
            </a:r>
            <a:r>
              <a:rPr lang="ru-RU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>
                <a:solidFill>
                  <a:srgbClr val="002060"/>
                </a:solidFill>
              </a:rPr>
              <a:t>=</a:t>
            </a:r>
            <a:r>
              <a:rPr lang="ru-RU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>
                <a:solidFill>
                  <a:srgbClr val="002060"/>
                </a:solidFill>
              </a:rPr>
              <a:t>-10,2°C; </a:t>
            </a:r>
          </a:p>
          <a:p>
            <a:pPr marL="447675" lvl="0" indent="-265113" fontAlgn="base">
              <a:buFont typeface="Wingdings" panose="05000000000000000000" pitchFamily="2" charset="2"/>
              <a:buChar char="Ø"/>
            </a:pPr>
            <a:r>
              <a:rPr lang="en-US" altLang="ru-KZ" dirty="0" err="1" smtClean="0">
                <a:solidFill>
                  <a:srgbClr val="002060"/>
                </a:solidFill>
              </a:rPr>
              <a:t>средняя</a:t>
            </a:r>
            <a:r>
              <a:rPr lang="en-US" altLang="ru-KZ" dirty="0" smtClean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температура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за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отопительный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период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endParaRPr lang="ru-RU" altLang="ru-KZ" dirty="0" smtClean="0">
              <a:solidFill>
                <a:srgbClr val="002060"/>
              </a:solidFill>
            </a:endParaRPr>
          </a:p>
          <a:p>
            <a:pPr marL="449263" lvl="0" indent="-268288" fontAlgn="base"/>
            <a:r>
              <a:rPr lang="ru-RU" altLang="ru-KZ" dirty="0" smtClean="0">
                <a:solidFill>
                  <a:srgbClr val="002060"/>
                </a:solidFill>
              </a:rPr>
              <a:t>     </a:t>
            </a:r>
            <a:r>
              <a:rPr lang="en-US" altLang="ru-KZ" dirty="0" smtClean="0">
                <a:solidFill>
                  <a:srgbClr val="002060"/>
                </a:solidFill>
              </a:rPr>
              <a:t>t</a:t>
            </a:r>
            <a:r>
              <a:rPr lang="ru-RU" altLang="ru-KZ" dirty="0" smtClean="0">
                <a:solidFill>
                  <a:srgbClr val="002060"/>
                </a:solidFill>
              </a:rPr>
              <a:t> </a:t>
            </a:r>
            <a:r>
              <a:rPr lang="en-US" altLang="ru-KZ" dirty="0">
                <a:solidFill>
                  <a:srgbClr val="002060"/>
                </a:solidFill>
              </a:rPr>
              <a:t>=</a:t>
            </a:r>
            <a:r>
              <a:rPr lang="ru-RU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smtClean="0">
                <a:solidFill>
                  <a:srgbClr val="002060"/>
                </a:solidFill>
              </a:rPr>
              <a:t>-</a:t>
            </a:r>
            <a:r>
              <a:rPr lang="en-US" altLang="ru-KZ" dirty="0">
                <a:solidFill>
                  <a:srgbClr val="002060"/>
                </a:solidFill>
              </a:rPr>
              <a:t>2,5°C; </a:t>
            </a:r>
          </a:p>
          <a:p>
            <a:pPr marL="447675" lvl="0" indent="-265113" fontAlgn="base">
              <a:buFont typeface="Wingdings" panose="05000000000000000000" pitchFamily="2" charset="2"/>
              <a:buChar char="Ø"/>
            </a:pPr>
            <a:r>
              <a:rPr lang="en-US" altLang="ru-KZ" dirty="0" err="1">
                <a:solidFill>
                  <a:srgbClr val="002060"/>
                </a:solidFill>
              </a:rPr>
              <a:t>отопительный</a:t>
            </a:r>
            <a:r>
              <a:rPr lang="en-US" altLang="ru-KZ" dirty="0">
                <a:solidFill>
                  <a:srgbClr val="002060"/>
                </a:solidFill>
              </a:rPr>
              <a:t> </a:t>
            </a:r>
            <a:r>
              <a:rPr lang="en-US" altLang="ru-KZ" dirty="0" err="1">
                <a:solidFill>
                  <a:srgbClr val="002060"/>
                </a:solidFill>
              </a:rPr>
              <a:t>период</a:t>
            </a:r>
            <a:r>
              <a:rPr lang="en-US" altLang="ru-KZ" dirty="0">
                <a:solidFill>
                  <a:srgbClr val="002060"/>
                </a:solidFill>
              </a:rPr>
              <a:t> 135 </a:t>
            </a:r>
            <a:r>
              <a:rPr lang="en-US" altLang="ru-KZ" dirty="0" err="1">
                <a:solidFill>
                  <a:srgbClr val="002060"/>
                </a:solidFill>
              </a:rPr>
              <a:t>дней</a:t>
            </a:r>
            <a:endParaRPr lang="en-US" altLang="ru-KZ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Изображение выглядит как на открытом воздухе, небо, заброшенный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DE1BED88-5F81-98A3-94A2-41CB32D95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4801" b="-2"/>
          <a:stretch/>
        </p:blipFill>
        <p:spPr>
          <a:xfrm>
            <a:off x="5986129" y="3333882"/>
            <a:ext cx="6184605" cy="3496741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2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на открытом воздухе, небо, строительств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05895AB9-EB73-F6AE-7BA2-4006C3FD3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-1246" r="19904" b="1245"/>
          <a:stretch/>
        </p:blipFill>
        <p:spPr>
          <a:xfrm>
            <a:off x="0" y="-1"/>
            <a:ext cx="6151764" cy="4422551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 выглядит как небо, заброшенный, на открытом воздухе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CC9C1B88-6CF0-99EE-F65E-94B16EFAB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" b="-1"/>
          <a:stretch/>
        </p:blipFill>
        <p:spPr>
          <a:xfrm>
            <a:off x="-3717" y="4566250"/>
            <a:ext cx="4627475" cy="2291750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Изображение выглядит как на открытом воздухе, земля, дере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F36DB7A0-DB2D-871B-5939-DEF7B27A0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238"/>
          <a:stretch/>
        </p:blipFill>
        <p:spPr>
          <a:xfrm>
            <a:off x="4713920" y="4566250"/>
            <a:ext cx="7462341" cy="2291750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Изображение выглядит как на открытом воздухе, железнодорожное полотно, поезд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098FEF7-A470-ADBC-FBBB-61ADD409B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r="12182" b="2"/>
          <a:stretch/>
        </p:blipFill>
        <p:spPr>
          <a:xfrm>
            <a:off x="6273006" y="-1"/>
            <a:ext cx="5881990" cy="4422551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5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36192" y="274900"/>
            <a:ext cx="10305288" cy="7200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effectLst/>
              </a:rPr>
              <a:t>Участок по производству 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полифункционального </a:t>
            </a:r>
            <a:r>
              <a:rPr lang="ru-RU" sz="2800" b="1" dirty="0" err="1">
                <a:solidFill>
                  <a:srgbClr val="002060"/>
                </a:solidFill>
                <a:effectLst/>
              </a:rPr>
              <a:t>кремнеуглеродного</a:t>
            </a:r>
            <a:r>
              <a:rPr lang="ru-RU" sz="2800" b="1" dirty="0">
                <a:solidFill>
                  <a:srgbClr val="002060"/>
                </a:solidFill>
                <a:effectLst/>
              </a:rPr>
              <a:t> материала</a:t>
            </a:r>
            <a:endParaRPr lang="ru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Рисунок 6" descr="D:\Мои документы\Официальные документы\30 лет центру сентябрь 2024\Фото\Photos\ОЭК КПМС РК\NK00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58" y="1358583"/>
            <a:ext cx="4032288" cy="2688336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:\Мои документы\Официальные документы\30 лет центру сентябрь 2024\Фото\Photos\ОЭК КПМС РК\NK00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4043941"/>
            <a:ext cx="4164206" cy="2774505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51104" y="1358583"/>
            <a:ext cx="71841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На ОЭК запущена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промышленная установка для переработки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рисовой шелухи.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В строй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она введена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при поддержке и в рамках проектов коммерциализации АО «Фонд науки».</a:t>
            </a:r>
            <a:endParaRPr lang="ru-RU" sz="2800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На основе экологически чистого сырья – рисовой шелухи – создан уникальный </a:t>
            </a:r>
            <a:r>
              <a:rPr lang="ru-RU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кремнеуглеродный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 композит. В сочетании с другими материалами он дарит жизнь множеству важных вещей и предметов.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Технология 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получения полифункционального </a:t>
            </a:r>
            <a:r>
              <a:rPr lang="ru-RU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кремнеуглеродного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нанокомпозита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 из рисовой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шелухи единственная </a:t>
            </a:r>
            <a:r>
              <a:rPr lang="ru-RU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известная на сегодняшний день в мире. 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7992" y="4193223"/>
            <a:ext cx="7333488" cy="246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Шелуха составляет около 20% от массы риса. При его обработке образуются десятки миллионов тонн отходов в год. Это значительные объемы, которые уходят в отвалы, занимая большие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территории. В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отличие от других растительных материалов рисовая шелуха не гниет в земле и ее не употребляют животные.</a:t>
            </a:r>
          </a:p>
          <a:p>
            <a:pPr algn="just" fontAlgn="base">
              <a:lnSpc>
                <a:spcPct val="9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5000"/>
              </a:lnSpc>
            </a:pP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Но наличие кремнезема, или диоксида кремния, в составе рисовой оболочки превращает эти отходы в ценное возобновляемое металлургическое сырье. </a:t>
            </a:r>
          </a:p>
        </p:txBody>
      </p:sp>
    </p:spTree>
    <p:extLst>
      <p:ext uri="{BB962C8B-B14F-4D97-AF65-F5344CB8AC3E}">
        <p14:creationId xmlns:p14="http://schemas.microsoft.com/office/powerpoint/2010/main" val="1075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0" y="303578"/>
            <a:ext cx="8531352" cy="7200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Описание продукта </a:t>
            </a:r>
            <a:r>
              <a:rPr lang="ru-RU" dirty="0" smtClean="0"/>
              <a:t>(</a:t>
            </a:r>
            <a:r>
              <a:rPr lang="ru-RU" dirty="0" err="1" smtClean="0"/>
              <a:t>кремнеуглерода</a:t>
            </a:r>
            <a:r>
              <a:rPr lang="ru-RU" dirty="0"/>
              <a:t>)</a:t>
            </a:r>
            <a:endParaRPr lang="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6344" y="1464897"/>
                <a:ext cx="7269480" cy="2591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457200" algn="just">
                  <a:buSzPts val="3200"/>
                </a:pPr>
                <a:r>
                  <a:rPr lang="ru-RU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Кремнеуглерод содержит 50 % С, 40 % </a:t>
                </a:r>
                <a:r>
                  <a:rPr lang="en-US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SiO</a:t>
                </a:r>
                <a:r>
                  <a:rPr lang="en-US" baseline="-25000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 , 10 %  </a:t>
                </a:r>
                <a:r>
                  <a:rPr lang="ru-RU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углеводородов</a:t>
                </a:r>
              </a:p>
              <a:p>
                <a:pPr>
                  <a:buSzPts val="3200"/>
                </a:pPr>
                <a:r>
                  <a:rPr lang="ru-RU" dirty="0" smtClean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Его </a:t>
                </a:r>
                <a:r>
                  <a:rPr lang="ru-RU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насыпная плотность,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dirty="0">
                            <a:solidFill>
                              <a:srgbClr val="002060"/>
                            </a:solidFill>
                            <a:latin typeface="+mj-lt"/>
                            <a:ea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ar-AE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      </a:t>
                </a:r>
                <a:endParaRPr lang="ru-RU" dirty="0" smtClean="0">
                  <a:solidFill>
                    <a:srgbClr val="00206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pPr marL="285750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ru-RU" dirty="0" smtClean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Гранулы </a:t>
                </a:r>
                <a:r>
                  <a:rPr lang="ru-RU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– 90 -110 </a:t>
                </a:r>
              </a:p>
              <a:p>
                <a:pPr marL="285750" indent="-285750" algn="just">
                  <a:buSzPct val="100000"/>
                  <a:buFont typeface="Wingdings" panose="05000000000000000000" pitchFamily="2" charset="2"/>
                  <a:buChar char="Ø"/>
                </a:pPr>
                <a:r>
                  <a:rPr lang="ru-RU" dirty="0" smtClean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Порошок </a:t>
                </a:r>
                <a:r>
                  <a:rPr lang="ru-RU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– 360-420</a:t>
                </a:r>
              </a:p>
              <a:p>
                <a:pPr algn="just">
                  <a:buSzPts val="3200"/>
                </a:pPr>
                <a:endParaRPr lang="ru-RU" sz="1400" dirty="0">
                  <a:solidFill>
                    <a:srgbClr val="002060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pPr indent="-457200" algn="just">
                  <a:buSzPts val="3200"/>
                </a:pPr>
                <a:r>
                  <a:rPr lang="ru-RU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Конкурентное преимущество: цена в 1,5-2 раза ниже аналогов (технического углерода, белой сажи и углерод-</a:t>
                </a:r>
                <a:r>
                  <a:rPr lang="ru-RU" dirty="0" err="1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кремнийсодержащией</a:t>
                </a:r>
                <a:r>
                  <a:rPr lang="ru-RU" dirty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 кормовой добавки (этакал). Производится из отходов растительного сырья</a:t>
                </a:r>
                <a:r>
                  <a:rPr lang="ru-RU" dirty="0" smtClean="0">
                    <a:solidFill>
                      <a:srgbClr val="002060"/>
                    </a:solidFill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ru-RU" dirty="0">
                  <a:solidFill>
                    <a:srgbClr val="002060"/>
                  </a:solidFill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" y="1464897"/>
                <a:ext cx="7269480" cy="2591543"/>
              </a:xfrm>
              <a:prstGeom prst="rect">
                <a:avLst/>
              </a:prstGeom>
              <a:blipFill>
                <a:blip r:embed="rId3"/>
                <a:stretch>
                  <a:fillRect l="-755" t="-1412" r="-755" b="-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D:\Мои документы\Официальные документы\30 лет центру сентябрь 2024\Фото\Photos\ОЭК КПМС РК\NK00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06" y="1243584"/>
            <a:ext cx="4044696" cy="2935224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Мои документы\Официальные документы\30 лет центру сентябрь 2024\Фото\Photos\ОЭК КПМС РК\NK00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4238140"/>
            <a:ext cx="3886200" cy="2590939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80560" y="4682126"/>
            <a:ext cx="736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3200"/>
            </a:pPr>
            <a:endParaRPr lang="ru-RU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-457200" algn="just">
              <a:buSzPts val="3200"/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Наличие сырья (рисовой шелухи) позволит в перспективе создать производство более 20000 т </a:t>
            </a:r>
            <a:r>
              <a:rPr lang="ru-RU" dirty="0" err="1">
                <a:solidFill>
                  <a:srgbClr val="002060"/>
                </a:solidFill>
                <a:ea typeface="Times New Roman" panose="02020603050405020304" pitchFamily="18" charset="0"/>
              </a:rPr>
              <a:t>кремнеуглерода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в год и закрыть общую в нем потребность предприятий Казахстана и часть его импортировать. </a:t>
            </a:r>
          </a:p>
        </p:txBody>
      </p:sp>
    </p:spTree>
    <p:extLst>
      <p:ext uri="{BB962C8B-B14F-4D97-AF65-F5344CB8AC3E}">
        <p14:creationId xmlns:p14="http://schemas.microsoft.com/office/powerpoint/2010/main" val="2938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1" b="7058"/>
          <a:stretch/>
        </p:blipFill>
        <p:spPr>
          <a:xfrm>
            <a:off x="334327" y="274900"/>
            <a:ext cx="1045890" cy="107081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6000" y="303578"/>
            <a:ext cx="8531352" cy="7200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2060"/>
                </a:solidFill>
                <a:effectLst/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Применение</a:t>
            </a:r>
            <a:endParaRPr lang="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336061"/>
            <a:ext cx="7394436" cy="268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Применение </a:t>
            </a:r>
            <a:r>
              <a:rPr lang="ru-RU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кремнеуглерода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в производстве:</a:t>
            </a:r>
          </a:p>
          <a:p>
            <a:pPr marL="285750" indent="-285750" algn="just" fontAlgn="base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резин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обеспечивает улучшение технологических характеристик изделий, повышение эластичности и прочностных свойств на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10-15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%, снижение себестоимости изделий на 10%. / Испытания в ТОО «Резинотехнические изделия», ТОО «Резина»/</a:t>
            </a:r>
          </a:p>
          <a:p>
            <a:pPr marL="285750" indent="-285750" algn="just" fontAlgn="base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тормозных 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дисков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для самолетов способствует повышению физико-механических и </a:t>
            </a:r>
            <a:r>
              <a:rPr lang="ru-RU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триботехнических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характеристик изделий на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10-20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%; снижению линейного износа на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20-25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%, тормозного пути самолетов во влажной атмосфере на 50%. / Испытания в ЗАО "</a:t>
            </a:r>
            <a:r>
              <a:rPr lang="ru-RU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Промтехавиа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"/</a:t>
            </a:r>
          </a:p>
          <a:p>
            <a:pPr>
              <a:lnSpc>
                <a:spcPct val="85000"/>
              </a:lnSpc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7356" y="4549676"/>
            <a:ext cx="6687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Кормовая добавка 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в сельскохозяйственном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птицеводстве:</a:t>
            </a:r>
            <a:endParaRPr lang="ru-RU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algn="just" fontAlgn="base"/>
            <a:r>
              <a:rPr lang="ru-RU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Кремнеуглерод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не обладает токсичностью и благодаря сбалансированному составу по содержанию углерода и диоксида кремния может быть использован в качестве биологически активного вещества в кормлении сельскохозяйственных птиц и животных.</a:t>
            </a:r>
          </a:p>
          <a:p>
            <a:pPr fontAlgn="base"/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ctr" fontAlgn="base"/>
            <a:endParaRPr lang="ru-RU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 descr="D:\Мои документы\Официальные документы\30 лет центру сентябрь 2024\Фото\Photos\ОЭК КПМС РК\NK0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92" y="1345717"/>
            <a:ext cx="4271709" cy="2847958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3084"/>
          <a:stretch/>
        </p:blipFill>
        <p:spPr>
          <a:xfrm>
            <a:off x="25879" y="3950898"/>
            <a:ext cx="4749220" cy="2874324"/>
          </a:xfrm>
          <a:prstGeom prst="rect">
            <a:avLst/>
          </a:prstGeom>
          <a:ln w="25400" cap="sq">
            <a:solidFill>
              <a:schemeClr val="bg2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39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троительство, промышленность, стальной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82993C4-AAEB-B559-FE40-374DFD6D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4272" b="-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текст, строительство, стальной, промышленность&#10;&#10;Автоматически созданное описание">
            <a:extLst>
              <a:ext uri="{FF2B5EF4-FFF2-40B4-BE49-F238E27FC236}">
                <a16:creationId xmlns:a16="http://schemas.microsoft.com/office/drawing/2014/main" id="{C27ADB4B-0EEE-B127-A70E-8E35A44E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9128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строительство, промышленность, маши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6837321-496B-8B3D-3435-69D7FBB6D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8" r="20829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73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Другая 9">
      <a:dk1>
        <a:srgbClr val="002060"/>
      </a:dk1>
      <a:lt1>
        <a:sysClr val="window" lastClr="FFFFFF"/>
      </a:lt1>
      <a:dk2>
        <a:srgbClr val="FFFFFF"/>
      </a:dk2>
      <a:lt2>
        <a:srgbClr val="002060"/>
      </a:lt2>
      <a:accent1>
        <a:srgbClr val="BFBFBF"/>
      </a:accent1>
      <a:accent2>
        <a:srgbClr val="F2F2F2"/>
      </a:accent2>
      <a:accent3>
        <a:srgbClr val="F2F2F2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Override1.xml><?xml version="1.0" encoding="utf-8"?>
<a:themeOverride xmlns:a="http://schemas.openxmlformats.org/drawingml/2006/main">
  <a:clrScheme name="Другая 9">
    <a:dk1>
      <a:srgbClr val="002060"/>
    </a:dk1>
    <a:lt1>
      <a:sysClr val="window" lastClr="FFFFFF"/>
    </a:lt1>
    <a:dk2>
      <a:srgbClr val="FFFFFF"/>
    </a:dk2>
    <a:lt2>
      <a:srgbClr val="002060"/>
    </a:lt2>
    <a:accent1>
      <a:srgbClr val="BFBFBF"/>
    </a:accent1>
    <a:accent2>
      <a:srgbClr val="F2F2F2"/>
    </a:accent2>
    <a:accent3>
      <a:srgbClr val="F2F2F2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Другая 9">
    <a:dk1>
      <a:srgbClr val="002060"/>
    </a:dk1>
    <a:lt1>
      <a:sysClr val="window" lastClr="FFFFFF"/>
    </a:lt1>
    <a:dk2>
      <a:srgbClr val="FFFFFF"/>
    </a:dk2>
    <a:lt2>
      <a:srgbClr val="002060"/>
    </a:lt2>
    <a:accent1>
      <a:srgbClr val="BFBFBF"/>
    </a:accent1>
    <a:accent2>
      <a:srgbClr val="F2F2F2"/>
    </a:accent2>
    <a:accent3>
      <a:srgbClr val="F2F2F2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10101</TotalTime>
  <Words>527</Words>
  <Application>Microsoft Office PowerPoint</Application>
  <PresentationFormat>Широкоэкранный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</vt:lpstr>
      <vt:lpstr>Calibri</vt:lpstr>
      <vt:lpstr>Calisto MT</vt:lpstr>
      <vt:lpstr>Cambria Math</vt:lpstr>
      <vt:lpstr>Times New Roman</vt:lpstr>
      <vt:lpstr>Trebuchet MS</vt:lpstr>
      <vt:lpstr>Wingdings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РГП "Национальный центр  по комплексной переработке минерального сырья  Республики Казахстан"</dc:title>
  <dc:creator>RePack by Diakov</dc:creator>
  <cp:lastModifiedBy>RePack by Diakov</cp:lastModifiedBy>
  <cp:revision>200</cp:revision>
  <dcterms:created xsi:type="dcterms:W3CDTF">2024-11-08T09:52:45Z</dcterms:created>
  <dcterms:modified xsi:type="dcterms:W3CDTF">2025-06-30T12:05:23Z</dcterms:modified>
</cp:coreProperties>
</file>