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81" r:id="rId2"/>
    <p:sldId id="280" r:id="rId3"/>
    <p:sldId id="279" r:id="rId4"/>
    <p:sldId id="282" r:id="rId5"/>
    <p:sldId id="283" r:id="rId6"/>
    <p:sldId id="273" r:id="rId7"/>
    <p:sldId id="276" r:id="rId8"/>
    <p:sldId id="277" r:id="rId9"/>
    <p:sldId id="284" r:id="rId10"/>
    <p:sldId id="285" r:id="rId11"/>
    <p:sldId id="275" r:id="rId12"/>
    <p:sldId id="28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51" autoAdjust="0"/>
  </p:normalViewPr>
  <p:slideViewPr>
    <p:cSldViewPr snapToGrid="0">
      <p:cViewPr varScale="1">
        <p:scale>
          <a:sx n="58" d="100"/>
          <a:sy n="58" d="100"/>
        </p:scale>
        <p:origin x="96" y="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95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629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959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6731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254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244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819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647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931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714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992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222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49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636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365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453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42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93ADF05-5847-434D-AE02-F9AA6F48B54A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14C1FDC-D8C7-4C33-B03C-18A993E9B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7364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1" b="7058"/>
          <a:stretch/>
        </p:blipFill>
        <p:spPr>
          <a:xfrm>
            <a:off x="334327" y="274900"/>
            <a:ext cx="1045890" cy="107081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8870" y="2087503"/>
            <a:ext cx="7447217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ТСК </a:t>
            </a: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Қазақстан Республикасының минералдық шикізатты кешенді қайта өңдеу экожүйесінің құрамдас бөлігі болып табылады. </a:t>
            </a:r>
          </a:p>
          <a:p>
            <a:pPr algn="just">
              <a:spcAft>
                <a:spcPts val="1200"/>
              </a:spcAft>
            </a:pP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ҒЗТКЖ, көпсалалы инновациялық өндіріс, өнеркәсіптік кластерде ыңғайлы орналасқаны,  автомобиль және теміржолдардың, сондай-ақ логистика үшін маңызды басқа да коммуникациялардың  болуы келешекте </a:t>
            </a: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ТСК-тің  </a:t>
            </a: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Алматы қаласындағы жетекші эксперименттік  ғылыми-өндірістік хабтардың біріне айналуына мүмкіндік береді.</a:t>
            </a:r>
            <a:endParaRPr lang="en-US" dirty="0" smtClean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ТСК </a:t>
            </a: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аумағында ғимараттар мен құрылыстар, сондай-ақ қолданыстағы инженерлік коммуникациялардың дәлізі, қажетті өндірістік алаңдарға келетін жолдар бар. </a:t>
            </a:r>
          </a:p>
          <a:p>
            <a:pPr algn="just">
              <a:spcAft>
                <a:spcPts val="1200"/>
              </a:spcAft>
            </a:pP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Аумақ темірбетон қоршаумен қоршалған, бірнеше автомобиль кіреберістері, және де тұйық теміржол бар. </a:t>
            </a:r>
          </a:p>
          <a:p>
            <a:pPr indent="450215" algn="just"/>
            <a:endParaRPr lang="ru-KZ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380217" y="401488"/>
            <a:ext cx="10455225" cy="155314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k-KZ" sz="2400" b="1" dirty="0" smtClean="0">
                <a:solidFill>
                  <a:srgbClr val="002060"/>
                </a:solidFill>
                <a:effectLst/>
              </a:rPr>
              <a:t>«</a:t>
            </a:r>
            <a:r>
              <a:rPr lang="kk-KZ" sz="24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Қазақстан Республикасының минералдық шикізатты </a:t>
            </a:r>
            <a:endParaRPr lang="kk-KZ" sz="2400" b="1" dirty="0" smtClean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2400" b="1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кешенді қайта өңдеу жөніндегі ұлттық орталығы»  </a:t>
            </a:r>
          </a:p>
          <a:p>
            <a:r>
              <a:rPr lang="kk-KZ" sz="2400" b="1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республикалық мемлекетті кәсіпорны</a:t>
            </a:r>
          </a:p>
          <a:p>
            <a:r>
              <a:rPr lang="kk-KZ" sz="2400" b="1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2400" b="1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Тәжірибе-</a:t>
            </a:r>
            <a:r>
              <a:rPr lang="ru-RU" sz="2400" b="1" dirty="0" err="1" smtClean="0">
                <a:solidFill>
                  <a:srgbClr val="002060"/>
                </a:solidFill>
                <a:effectLst/>
              </a:rPr>
              <a:t>сынақ</a:t>
            </a:r>
            <a:r>
              <a:rPr lang="ru-RU" sz="24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/>
              </a:rPr>
              <a:t>кешені</a:t>
            </a:r>
            <a:r>
              <a:rPr lang="ru-RU" sz="24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/>
              </a:rPr>
              <a:t>(</a:t>
            </a:r>
            <a:r>
              <a:rPr lang="ru-RU" sz="2400" b="1" dirty="0" smtClean="0">
                <a:solidFill>
                  <a:srgbClr val="002060"/>
                </a:solidFill>
                <a:effectLst/>
              </a:rPr>
              <a:t>ТСК</a:t>
            </a:r>
            <a:r>
              <a:rPr lang="ru-RU" sz="2400" b="1" dirty="0" smtClean="0">
                <a:solidFill>
                  <a:srgbClr val="002060"/>
                </a:solidFill>
                <a:effectLst/>
              </a:rPr>
              <a:t>)</a:t>
            </a:r>
            <a:endParaRPr lang="ru" sz="2400" b="1" dirty="0">
              <a:solidFill>
                <a:srgbClr val="002060"/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8825"/>
          <a:stretch/>
        </p:blipFill>
        <p:spPr>
          <a:xfrm>
            <a:off x="7774865" y="1954635"/>
            <a:ext cx="4145891" cy="4311941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147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строительство, промышленность, стальной, инжиниринг&#10;&#10;Автоматически созданное описание">
            <a:extLst>
              <a:ext uri="{FF2B5EF4-FFF2-40B4-BE49-F238E27FC236}">
                <a16:creationId xmlns:a16="http://schemas.microsoft.com/office/drawing/2014/main" id="{B47002C4-ED99-678E-ADDE-B9100D90BB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6" r="11130" b="1"/>
          <a:stretch/>
        </p:blipFill>
        <p:spPr>
          <a:xfrm>
            <a:off x="113115" y="259418"/>
            <a:ext cx="4557146" cy="3068998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Изображение выглядит как строительство, в помещении, стальной, склад&#10;&#10;Автоматически созданное описание">
            <a:extLst>
              <a:ext uri="{FF2B5EF4-FFF2-40B4-BE49-F238E27FC236}">
                <a16:creationId xmlns:a16="http://schemas.microsoft.com/office/drawing/2014/main" id="{B8D1639A-A29D-FFE2-F5D7-D5E0DDFFC3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4" r="24583" b="3"/>
          <a:stretch/>
        </p:blipFill>
        <p:spPr>
          <a:xfrm>
            <a:off x="113115" y="3510118"/>
            <a:ext cx="4557146" cy="3073561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Изображение выглядит как промышленность, строительство, труба, инжиниринг&#10;&#10;Автоматически созданное описание">
            <a:extLst>
              <a:ext uri="{FF2B5EF4-FFF2-40B4-BE49-F238E27FC236}">
                <a16:creationId xmlns:a16="http://schemas.microsoft.com/office/drawing/2014/main" id="{91AB89BB-7FF0-7815-52C3-0DC643559A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9" r="13994" b="2"/>
          <a:stretch/>
        </p:blipFill>
        <p:spPr>
          <a:xfrm>
            <a:off x="4981876" y="259418"/>
            <a:ext cx="7078721" cy="6324262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4232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54978" y="36790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1" b="7058"/>
          <a:stretch/>
        </p:blipFill>
        <p:spPr>
          <a:xfrm>
            <a:off x="334327" y="274900"/>
            <a:ext cx="1045890" cy="1070817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10928" y="249018"/>
            <a:ext cx="9356763" cy="10967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ТСК </a:t>
            </a:r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КЕЛЕШЕГІ</a:t>
            </a:r>
            <a:endParaRPr lang="ru" sz="2800" b="1" dirty="0"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4978" y="1440055"/>
            <a:ext cx="113773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spcAft>
                <a:spcPts val="1000"/>
              </a:spcAft>
            </a:pPr>
            <a:r>
              <a:rPr lang="kk-K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a typeface="+mj-ea"/>
                <a:cs typeface="Trebuchet MS"/>
              </a:rPr>
              <a:t>Тәжірибелік – </a:t>
            </a:r>
            <a:r>
              <a:rPr lang="kk-KZ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a typeface="+mj-ea"/>
                <a:cs typeface="Trebuchet MS"/>
              </a:rPr>
              <a:t>сынақ </a:t>
            </a:r>
            <a:r>
              <a:rPr lang="kk-K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a typeface="+mj-ea"/>
                <a:cs typeface="Trebuchet MS"/>
              </a:rPr>
              <a:t>кешендегі </a:t>
            </a:r>
            <a:r>
              <a:rPr lang="kk-KZ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a typeface="+mj-ea"/>
                <a:cs typeface="Trebuchet MS"/>
              </a:rPr>
              <a:t>бірлескен қызмет сіздің бизнесіңіздің дамуына жағдай жасауға, өңдеу технологияларының жоқтығынан, бұрын талап етілмеген минералдық шикізаттың кен орындарын айналымға тартуға, қызметтің инновациялық сипатындағы  жаңа кәсіпорындар құруға, ғылыми-техникалық ұжымдар мен авторлардың әзірлемелері бойынша жаңа өнім түрлерінің эксперименттік партияларын шығаруға мүмкіндік береді.</a:t>
            </a:r>
            <a:endParaRPr lang="en-US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bg1">
                  <a:lumMod val="95000"/>
                  <a:lumOff val="5000"/>
                </a:schemeClr>
              </a:solidFill>
              <a:ea typeface="+mj-ea"/>
              <a:cs typeface="Trebuchet M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2"/>
          <a:stretch/>
        </p:blipFill>
        <p:spPr>
          <a:xfrm>
            <a:off x="6104654" y="3362402"/>
            <a:ext cx="6035590" cy="3429122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D:\Мои документы\Официальные документы\30 лет центру сентябрь 2024\Фото\Photos\ОЭК КПМС РК\NK011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8" b="8467"/>
          <a:stretch/>
        </p:blipFill>
        <p:spPr bwMode="auto">
          <a:xfrm>
            <a:off x="43764" y="3362402"/>
            <a:ext cx="5940425" cy="3434324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549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2143" y="1920699"/>
            <a:ext cx="11455879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ru-RU" sz="2000" b="1" dirty="0" err="1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Байланыстық</a:t>
            </a:r>
            <a:r>
              <a:rPr lang="ru-RU" sz="2000" b="1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 </a:t>
            </a:r>
            <a:r>
              <a:rPr lang="ru-RU" sz="2000" b="1" dirty="0" err="1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ақпараттар</a:t>
            </a:r>
            <a:r>
              <a:rPr lang="ru-RU" sz="2000" b="1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:</a:t>
            </a:r>
            <a:endParaRPr lang="ru-RU" sz="2000" b="1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  <a:latin typeface="+mj-lt"/>
              <a:ea typeface="+mj-ea"/>
              <a:cs typeface="Trebuchet MS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Қазақстан</a:t>
            </a:r>
            <a:r>
              <a:rPr 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 </a:t>
            </a:r>
            <a:r>
              <a:rPr lang="ru-RU" sz="2000" dirty="0" err="1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Республикасы</a:t>
            </a:r>
            <a:r>
              <a:rPr 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, </a:t>
            </a:r>
            <a:r>
              <a:rPr lang="ru-RU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050036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 Алматы </a:t>
            </a:r>
            <a:r>
              <a:rPr lang="ru-RU" sz="200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қаласы</a:t>
            </a:r>
            <a:r>
              <a:rPr 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, </a:t>
            </a:r>
            <a:r>
              <a:rPr lang="ru-RU" sz="2000" dirty="0" err="1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Жандосов</a:t>
            </a:r>
            <a:r>
              <a:rPr 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 </a:t>
            </a:r>
            <a:r>
              <a:rPr lang="ru-RU" sz="2000" dirty="0" err="1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көш</a:t>
            </a:r>
            <a:r>
              <a:rPr 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., </a:t>
            </a:r>
            <a:r>
              <a:rPr lang="ru-RU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67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Тел. 8 (727) 259 00 70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+</a:t>
            </a:r>
            <a:r>
              <a:rPr lang="ru-RU" altLang="ru-RU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7 701 721 </a:t>
            </a:r>
            <a:r>
              <a:rPr lang="ru-RU" alt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86 86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+7 707 141 42 41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+7 701 757 79 98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  <a:latin typeface="+mj-lt"/>
              <a:ea typeface="+mj-ea"/>
              <a:cs typeface="Trebuchet MS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E-</a:t>
            </a:r>
            <a:r>
              <a:rPr lang="ru-RU" sz="20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mail</a:t>
            </a:r>
            <a:r>
              <a:rPr lang="ru-RU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: </a:t>
            </a:r>
            <a:r>
              <a:rPr 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nc@cmrp.kz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 </a:t>
            </a:r>
          </a:p>
          <a:p>
            <a:pPr indent="161290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Сайт</a:t>
            </a:r>
            <a:r>
              <a:rPr lang="ru-RU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: </a:t>
            </a:r>
            <a:r>
              <a:rPr lang="en-US" sz="20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cmrp.kz </a:t>
            </a:r>
            <a:r>
              <a:rPr 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                   </a:t>
            </a:r>
            <a:r>
              <a:rPr lang="en-US" alt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facebook.com/</a:t>
            </a:r>
            <a:r>
              <a:rPr lang="en-US" altLang="ru-RU" sz="2000" dirty="0" err="1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nckpms</a:t>
            </a:r>
            <a:r>
              <a:rPr lang="ru-RU" alt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                   </a:t>
            </a:r>
            <a:r>
              <a:rPr lang="en-US" altLang="ru-RU" sz="2000" dirty="0" smtClean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instagram.com/cmrp.kz</a:t>
            </a:r>
            <a:endParaRPr lang="ru-RU" altLang="ru-RU" sz="20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  <a:latin typeface="+mj-lt"/>
              <a:ea typeface="+mj-ea"/>
              <a:cs typeface="Trebuchet MS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54978" y="36790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1" b="7058"/>
          <a:stretch/>
        </p:blipFill>
        <p:spPr>
          <a:xfrm>
            <a:off x="334327" y="274900"/>
            <a:ext cx="1045890" cy="1070817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10928" y="249017"/>
            <a:ext cx="9680100" cy="135548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k-KZ" sz="2800" b="1" dirty="0">
                <a:solidFill>
                  <a:srgbClr val="002060"/>
                </a:solidFill>
                <a:effectLst/>
              </a:rPr>
              <a:t>«</a:t>
            </a:r>
            <a:r>
              <a:rPr lang="kk-KZ" sz="28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Қазақстан Республикасының минералдық шикізатты </a:t>
            </a:r>
          </a:p>
          <a:p>
            <a:r>
              <a:rPr lang="kk-KZ" sz="28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кешенді қайта өңдеу жөніндегі ұлттық орталығы»  </a:t>
            </a:r>
          </a:p>
          <a:p>
            <a:r>
              <a:rPr lang="kk-KZ" sz="28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республикалық мемлекетті </a:t>
            </a:r>
            <a:r>
              <a:rPr lang="kk-KZ" sz="2800" b="1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кәсіпорны</a:t>
            </a:r>
            <a:endParaRPr lang="kk-KZ" sz="2800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aceBoo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066" y="5015027"/>
            <a:ext cx="596682" cy="59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stagra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159" y="5015027"/>
            <a:ext cx="596682" cy="59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327" y="4642108"/>
            <a:ext cx="1352550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5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1" b="7058"/>
          <a:stretch/>
        </p:blipFill>
        <p:spPr>
          <a:xfrm>
            <a:off x="334327" y="274900"/>
            <a:ext cx="1045890" cy="1070817"/>
          </a:xfrm>
          <a:prstGeom prst="rect">
            <a:avLst/>
          </a:prstGeom>
        </p:spPr>
      </p:pic>
      <p:pic>
        <p:nvPicPr>
          <p:cNvPr id="8" name="Рисунок 7" descr="D:\Мои документы\Официальные документы\30 лет центру сентябрь 2024\Фото\Photos\ОЭК КПМС РК\NK00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520" y="1380745"/>
            <a:ext cx="5096256" cy="3726862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67557" y="1691293"/>
            <a:ext cx="556548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Қала: Алматы</a:t>
            </a:r>
          </a:p>
          <a:p>
            <a:pPr>
              <a:spcAft>
                <a:spcPts val="0"/>
              </a:spcAft>
            </a:pP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аудан: Түрксіб</a:t>
            </a:r>
          </a:p>
          <a:p>
            <a:pPr>
              <a:spcAft>
                <a:spcPts val="0"/>
              </a:spcAft>
            </a:pP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Мекен-жайы: Красногорская көш.,  71 үй</a:t>
            </a:r>
          </a:p>
          <a:p>
            <a:pPr>
              <a:spcAft>
                <a:spcPts val="0"/>
              </a:spcAft>
            </a:pP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Қабат саны: 1</a:t>
            </a:r>
          </a:p>
          <a:p>
            <a:pPr>
              <a:spcAft>
                <a:spcPts val="0"/>
              </a:spcAft>
            </a:pP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Тұйық теміржол: 2 378 м</a:t>
            </a:r>
          </a:p>
          <a:p>
            <a:pPr>
              <a:spcAft>
                <a:spcPts val="0"/>
              </a:spcAft>
            </a:pP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Қабырға материалы: т/б панель</a:t>
            </a:r>
          </a:p>
          <a:p>
            <a:pPr>
              <a:spcAft>
                <a:spcPts val="0"/>
              </a:spcAft>
            </a:pP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Салынған жылы: 1976</a:t>
            </a:r>
          </a:p>
          <a:p>
            <a:pPr>
              <a:spcAft>
                <a:spcPts val="0"/>
              </a:spcAft>
            </a:pP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Жер телімінің нысаналы мақсаты: </a:t>
            </a:r>
          </a:p>
          <a:p>
            <a:pPr>
              <a:spcAft>
                <a:spcPts val="0"/>
              </a:spcAft>
            </a:pPr>
            <a:r>
              <a:rPr lang="kk-KZ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Әкімшілік-өндірістік ғимараттарды пайдалану және қызмет көрсету</a:t>
            </a:r>
          </a:p>
          <a:p>
            <a:pPr>
              <a:spcAft>
                <a:spcPts val="0"/>
              </a:spcAft>
            </a:pPr>
            <a:endParaRPr lang="ru-RU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364465" y="458359"/>
            <a:ext cx="5314912" cy="43424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 err="1" smtClean="0">
                <a:effectLst/>
              </a:rPr>
              <a:t>Жалпы</a:t>
            </a:r>
            <a:r>
              <a:rPr lang="ru-RU" sz="2800" b="1" dirty="0" smtClean="0">
                <a:effectLst/>
              </a:rPr>
              <a:t> </a:t>
            </a:r>
            <a:r>
              <a:rPr lang="ru-RU" sz="2800" b="1" dirty="0" err="1" smtClean="0">
                <a:effectLst/>
              </a:rPr>
              <a:t>мәлімет</a:t>
            </a:r>
            <a:r>
              <a:rPr lang="ru-RU" sz="2800" b="1" dirty="0" smtClean="0">
                <a:effectLst/>
              </a:rPr>
              <a:t> </a:t>
            </a:r>
            <a:endParaRPr lang="ru-KZ" sz="2800" b="1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9191" y="5327063"/>
            <a:ext cx="112876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ТСК </a:t>
            </a:r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алаңында 3 цех жұмыс істейді. Олардың бірінде полифункционалды кремнийкөміртекті материалдардың инновацилық өндірісі іске қосылған. </a:t>
            </a:r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kk-KZ" dirty="0" smtClean="0">
                <a:solidFill>
                  <a:srgbClr val="002060"/>
                </a:solidFill>
              </a:rPr>
              <a:t>Сондай-ақ, инновациялық газаблок өндіру желісін іске қосу және қызмет көрсету жоспарлануда</a:t>
            </a:r>
            <a:r>
              <a:rPr lang="ru-RU" dirty="0" smtClean="0">
                <a:solidFill>
                  <a:srgbClr val="002060"/>
                </a:solidFill>
              </a:rPr>
              <a:t>.  </a:t>
            </a:r>
            <a:endParaRPr lang="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083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1" b="7058"/>
          <a:stretch/>
        </p:blipFill>
        <p:spPr>
          <a:xfrm>
            <a:off x="334327" y="274900"/>
            <a:ext cx="1045890" cy="10708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3975" y="1533079"/>
            <a:ext cx="3986783" cy="156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ТСК </a:t>
            </a:r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алаңында 1:1000 масштабта инженерлік-геодезиялық ізденістер жүргізілген. </a:t>
            </a:r>
          </a:p>
          <a:p>
            <a:pPr indent="450215" algn="just">
              <a:lnSpc>
                <a:spcPct val="115000"/>
              </a:lnSpc>
            </a:pPr>
            <a:endParaRPr lang="kk-KZ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</a:pPr>
            <a:endParaRPr lang="ru-KZ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304589"/>
              </p:ext>
            </p:extLst>
          </p:nvPr>
        </p:nvGraphicFramePr>
        <p:xfrm>
          <a:off x="201169" y="2926032"/>
          <a:ext cx="3922776" cy="321624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817889">
                  <a:extLst>
                    <a:ext uri="{9D8B030D-6E8A-4147-A177-3AD203B41FA5}">
                      <a16:colId xmlns:a16="http://schemas.microsoft.com/office/drawing/2014/main" val="592314455"/>
                    </a:ext>
                  </a:extLst>
                </a:gridCol>
                <a:gridCol w="1104887">
                  <a:extLst>
                    <a:ext uri="{9D8B030D-6E8A-4147-A177-3AD203B41FA5}">
                      <a16:colId xmlns:a16="http://schemas.microsoft.com/office/drawing/2014/main" val="3029303866"/>
                    </a:ext>
                  </a:extLst>
                </a:gridCol>
              </a:tblGrid>
              <a:tr h="60359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rgbClr val="002060"/>
                          </a:solidFill>
                          <a:effectLst/>
                        </a:rPr>
                        <a:t>Бөлу шекарасындағы аумақтың жалпы ауданы </a:t>
                      </a:r>
                      <a:endParaRPr lang="ru-KZ" sz="18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928" marR="809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k-KZ" sz="18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40 000 м</a:t>
                      </a:r>
                      <a:r>
                        <a:rPr lang="kk-KZ" sz="1800" b="0" kern="1200" baseline="300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KZ" sz="1800" b="0" kern="1200" baseline="300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0928" marR="8092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469542"/>
                  </a:ext>
                </a:extLst>
              </a:tr>
              <a:tr h="314047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rgbClr val="002060"/>
                          </a:solidFill>
                          <a:effectLst/>
                        </a:rPr>
                        <a:t>Игерілген</a:t>
                      </a:r>
                      <a:r>
                        <a:rPr lang="kk-KZ" sz="1800" b="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kk-KZ" sz="1800" b="0" dirty="0" smtClean="0">
                          <a:solidFill>
                            <a:srgbClr val="002060"/>
                          </a:solidFill>
                          <a:effectLst/>
                        </a:rPr>
                        <a:t> аумақ алаңы </a:t>
                      </a:r>
                      <a:endParaRPr lang="ru-KZ" sz="18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928" marR="8092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k-KZ" sz="18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14 700 м</a:t>
                      </a:r>
                      <a:r>
                        <a:rPr lang="kk-KZ" sz="1800" b="0" kern="1200" baseline="300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KZ" sz="1800" b="0" kern="1200" baseline="300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0928" marR="8092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65338"/>
                  </a:ext>
                </a:extLst>
              </a:tr>
              <a:tr h="314047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rgbClr val="002060"/>
                          </a:solidFill>
                          <a:effectLst/>
                        </a:rPr>
                        <a:t>соның ішінде теміржол желісінің желдеткіші</a:t>
                      </a:r>
                      <a:endParaRPr lang="ru-KZ" sz="18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928" marR="80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solidFill>
                            <a:srgbClr val="002060"/>
                          </a:solidFill>
                          <a:effectLst/>
                        </a:rPr>
                        <a:t>200 м</a:t>
                      </a:r>
                      <a:endParaRPr lang="ru-KZ" sz="18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928" marR="80928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3822888"/>
                  </a:ext>
                </a:extLst>
              </a:tr>
              <a:tr h="314047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</a:rPr>
                        <a:t>ТЭК </a:t>
                      </a:r>
                      <a:r>
                        <a:rPr lang="kk-KZ" sz="1800" b="0" noProof="0" dirty="0" smtClean="0">
                          <a:solidFill>
                            <a:srgbClr val="002060"/>
                          </a:solidFill>
                          <a:effectLst/>
                        </a:rPr>
                        <a:t>құрылыс</a:t>
                      </a: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</a:rPr>
                        <a:t> алаңы</a:t>
                      </a:r>
                      <a:endParaRPr lang="ru-KZ" sz="18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928" marR="80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002060"/>
                          </a:solidFill>
                          <a:effectLst/>
                        </a:rPr>
                        <a:t>13 700 м</a:t>
                      </a:r>
                      <a:r>
                        <a:rPr lang="ru-RU" sz="1800" b="0" baseline="3000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KZ" sz="1800" b="0" baseline="30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928" marR="80928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53471"/>
                  </a:ext>
                </a:extLst>
              </a:tr>
              <a:tr h="3140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kk-KZ" b="0" noProof="0" dirty="0" smtClean="0">
                          <a:solidFill>
                            <a:srgbClr val="00206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Ғимараттың көлемі</a:t>
                      </a:r>
                      <a:endParaRPr lang="kk-KZ" b="0" noProof="0" dirty="0"/>
                    </a:p>
                  </a:txBody>
                  <a:tcPr marL="80928" marR="80928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00206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60 251 </a:t>
                      </a:r>
                      <a:r>
                        <a:rPr lang="kk-KZ" b="0" dirty="0" smtClean="0">
                          <a:solidFill>
                            <a:srgbClr val="002060"/>
                          </a:solidFill>
                        </a:rPr>
                        <a:t>м</a:t>
                      </a:r>
                      <a:r>
                        <a:rPr lang="kk-KZ" b="0" baseline="30000" dirty="0" smtClean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dirty="0"/>
                    </a:p>
                  </a:txBody>
                  <a:tcPr marL="80928" marR="80928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881617"/>
                  </a:ext>
                </a:extLst>
              </a:tr>
              <a:tr h="314047">
                <a:tc>
                  <a:txBody>
                    <a:bodyPr/>
                    <a:lstStyle/>
                    <a:p>
                      <a:r>
                        <a:rPr lang="kk-KZ" b="0" noProof="0" dirty="0" smtClean="0">
                          <a:solidFill>
                            <a:srgbClr val="00206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Әкімшілік-тұрмыстық</a:t>
                      </a:r>
                      <a:r>
                        <a:rPr lang="kk-KZ" b="0" baseline="0" noProof="0" dirty="0" smtClean="0">
                          <a:solidFill>
                            <a:srgbClr val="00206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b="0" noProof="0" dirty="0" smtClean="0">
                          <a:solidFill>
                            <a:srgbClr val="00206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корпус</a:t>
                      </a:r>
                      <a:endParaRPr lang="kk-KZ" noProof="0" dirty="0"/>
                    </a:p>
                  </a:txBody>
                  <a:tcPr marL="80928" marR="80928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002060"/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2 355 </a:t>
                      </a:r>
                      <a:r>
                        <a:rPr lang="kk-KZ" b="0" dirty="0" smtClean="0">
                          <a:solidFill>
                            <a:srgbClr val="002060"/>
                          </a:solidFill>
                        </a:rPr>
                        <a:t>м</a:t>
                      </a:r>
                      <a:r>
                        <a:rPr lang="kk-KZ" b="0" baseline="30000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dirty="0"/>
                    </a:p>
                  </a:txBody>
                  <a:tcPr marL="80928" marR="80928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897670"/>
                  </a:ext>
                </a:extLst>
              </a:tr>
              <a:tr h="314047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rgbClr val="002060"/>
                          </a:solidFill>
                          <a:effectLst/>
                        </a:rPr>
                        <a:t>Көгалдандыру</a:t>
                      </a:r>
                      <a:r>
                        <a:rPr lang="kk-KZ" sz="1800" b="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kk-KZ" sz="1800" b="0" dirty="0" smtClean="0">
                          <a:solidFill>
                            <a:srgbClr val="002060"/>
                          </a:solidFill>
                          <a:effectLst/>
                        </a:rPr>
                        <a:t> алаңы</a:t>
                      </a:r>
                      <a:endParaRPr lang="ru-KZ" sz="18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928" marR="80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solidFill>
                            <a:srgbClr val="002060"/>
                          </a:solidFill>
                          <a:effectLst/>
                        </a:rPr>
                        <a:t>3 000 м</a:t>
                      </a:r>
                      <a:r>
                        <a:rPr lang="kk-KZ" sz="1800" b="0" baseline="3000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KZ" sz="1800" b="0" baseline="30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928" marR="80928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659830"/>
                  </a:ext>
                </a:extLst>
              </a:tr>
              <a:tr h="314047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Құрылыс тығыздығы</a:t>
                      </a:r>
                      <a:endParaRPr lang="ru-KZ" sz="18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928" marR="80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k-KZ" sz="1800" b="0" dirty="0">
                          <a:solidFill>
                            <a:srgbClr val="002060"/>
                          </a:solidFill>
                          <a:effectLst/>
                        </a:rPr>
                        <a:t>60%</a:t>
                      </a:r>
                      <a:endParaRPr lang="ru-KZ" sz="180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928" marR="80928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094059"/>
                  </a:ext>
                </a:extLst>
              </a:tr>
            </a:tbl>
          </a:graphicData>
        </a:graphic>
      </p:graphicFrame>
      <p:grpSp>
        <p:nvGrpSpPr>
          <p:cNvPr id="59" name="Группа 58"/>
          <p:cNvGrpSpPr/>
          <p:nvPr/>
        </p:nvGrpSpPr>
        <p:grpSpPr>
          <a:xfrm>
            <a:off x="4308432" y="22088"/>
            <a:ext cx="7870756" cy="6835911"/>
            <a:chOff x="4308432" y="22088"/>
            <a:chExt cx="7870756" cy="6835911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6F8122D9-14FA-C060-07E1-734AA56DB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08432" y="22088"/>
              <a:ext cx="7870756" cy="6835911"/>
            </a:xfrm>
            <a:prstGeom prst="rect">
              <a:avLst/>
            </a:prstGeom>
          </p:spPr>
        </p:pic>
        <p:grpSp>
          <p:nvGrpSpPr>
            <p:cNvPr id="58" name="Группа 57"/>
            <p:cNvGrpSpPr/>
            <p:nvPr/>
          </p:nvGrpSpPr>
          <p:grpSpPr>
            <a:xfrm>
              <a:off x="5032489" y="1773999"/>
              <a:ext cx="4663702" cy="4363201"/>
              <a:chOff x="5032489" y="1773999"/>
              <a:chExt cx="4663702" cy="4363201"/>
            </a:xfrm>
          </p:grpSpPr>
          <p:cxnSp>
            <p:nvCxnSpPr>
              <p:cNvPr id="3" name="Прямая соединительная линия 2"/>
              <p:cNvCxnSpPr/>
              <p:nvPr/>
            </p:nvCxnSpPr>
            <p:spPr>
              <a:xfrm>
                <a:off x="6086901" y="5916304"/>
                <a:ext cx="3268639" cy="220896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6161963" y="2313293"/>
                <a:ext cx="1703462" cy="11045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 flipV="1">
                <a:off x="7981230" y="1773999"/>
                <a:ext cx="1714961" cy="149805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9355540" y="1773999"/>
                <a:ext cx="340651" cy="4363201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V="1">
                <a:off x="7865425" y="1923805"/>
                <a:ext cx="115805" cy="499938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6005015" y="2313295"/>
                <a:ext cx="156948" cy="249969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 flipV="1">
                <a:off x="5471936" y="2563266"/>
                <a:ext cx="530121" cy="124017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V="1">
                <a:off x="5032489" y="2861613"/>
                <a:ext cx="318967" cy="1526142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>
                <a:off x="5032489" y="4387755"/>
                <a:ext cx="804563" cy="94988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5736996" y="4482743"/>
                <a:ext cx="100056" cy="638555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flipH="1" flipV="1">
                <a:off x="5736996" y="5121298"/>
                <a:ext cx="123499" cy="69874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 flipV="1">
                <a:off x="5813610" y="5203541"/>
                <a:ext cx="46885" cy="24874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 flipV="1">
                <a:off x="5820030" y="5452281"/>
                <a:ext cx="303593" cy="1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 flipV="1">
                <a:off x="6070903" y="5453512"/>
                <a:ext cx="55605" cy="462792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>
              <a:xfrm flipV="1">
                <a:off x="5351456" y="2693459"/>
                <a:ext cx="113203" cy="168153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46039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земля, на открытом воздухе, строительство, завод&#10;&#10;Автоматически созданное описание">
            <a:extLst>
              <a:ext uri="{FF2B5EF4-FFF2-40B4-BE49-F238E27FC236}">
                <a16:creationId xmlns:a16="http://schemas.microsoft.com/office/drawing/2014/main" id="{211249F6-947C-8A23-2F07-447E572F0E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6" r="249" b="2"/>
          <a:stretch/>
        </p:blipFill>
        <p:spPr>
          <a:xfrm>
            <a:off x="5986129" y="0"/>
            <a:ext cx="6184605" cy="3254399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Изображение выглядит как на открытом воздухе, строительство, небо, мост&#10;&#10;Автоматически созданное описание">
            <a:extLst>
              <a:ext uri="{FF2B5EF4-FFF2-40B4-BE49-F238E27FC236}">
                <a16:creationId xmlns:a16="http://schemas.microsoft.com/office/drawing/2014/main" id="{3E9D5C57-6DF8-08B3-CEFF-BABF7FF4C2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" r="16697" b="2"/>
          <a:stretch/>
        </p:blipFill>
        <p:spPr>
          <a:xfrm>
            <a:off x="0" y="0"/>
            <a:ext cx="5901051" cy="3254399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0" y="4389796"/>
            <a:ext cx="5901051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kk-KZ" altLang="ru-KZ" dirty="0" smtClean="0">
                <a:solidFill>
                  <a:srgbClr val="002060"/>
                </a:solidFill>
              </a:rPr>
              <a:t>ТСК-тегі </a:t>
            </a:r>
            <a:r>
              <a:rPr lang="kk-KZ" altLang="ru-KZ" dirty="0" smtClean="0">
                <a:solidFill>
                  <a:srgbClr val="002060"/>
                </a:solidFill>
              </a:rPr>
              <a:t>сыртқы ауаның есептілік параметрлері</a:t>
            </a:r>
            <a:r>
              <a:rPr lang="en-US" altLang="ru-KZ" dirty="0" smtClean="0">
                <a:solidFill>
                  <a:srgbClr val="002060"/>
                </a:solidFill>
              </a:rPr>
              <a:t>:</a:t>
            </a:r>
            <a:endParaRPr lang="en-US" altLang="ru-KZ" dirty="0">
              <a:solidFill>
                <a:srgbClr val="002060"/>
              </a:solidFill>
            </a:endParaRPr>
          </a:p>
          <a:p>
            <a:pPr marL="447675" indent="-265113" fontAlgn="base">
              <a:buFont typeface="Wingdings" panose="05000000000000000000" pitchFamily="2" charset="2"/>
              <a:buChar char="Ø"/>
            </a:pPr>
            <a:r>
              <a:rPr lang="kk-KZ" altLang="ru-KZ" dirty="0" smtClean="0">
                <a:solidFill>
                  <a:srgbClr val="002060"/>
                </a:solidFill>
              </a:rPr>
              <a:t>жылы кезеңде </a:t>
            </a:r>
            <a:r>
              <a:rPr lang="en-US" altLang="ru-KZ" dirty="0" smtClean="0">
                <a:solidFill>
                  <a:srgbClr val="002060"/>
                </a:solidFill>
              </a:rPr>
              <a:t> </a:t>
            </a:r>
            <a:r>
              <a:rPr lang="en-US" altLang="ru-KZ" dirty="0">
                <a:solidFill>
                  <a:srgbClr val="002060"/>
                </a:solidFill>
              </a:rPr>
              <a:t>- температура tнл</a:t>
            </a:r>
            <a:r>
              <a:rPr lang="ru-RU" altLang="ru-KZ" dirty="0">
                <a:solidFill>
                  <a:srgbClr val="002060"/>
                </a:solidFill>
              </a:rPr>
              <a:t> </a:t>
            </a:r>
            <a:r>
              <a:rPr lang="en-US" altLang="ru-KZ" dirty="0">
                <a:solidFill>
                  <a:srgbClr val="002060"/>
                </a:solidFill>
              </a:rPr>
              <a:t>=</a:t>
            </a:r>
            <a:r>
              <a:rPr lang="ru-RU" altLang="ru-KZ" dirty="0">
                <a:solidFill>
                  <a:srgbClr val="002060"/>
                </a:solidFill>
              </a:rPr>
              <a:t> </a:t>
            </a:r>
            <a:r>
              <a:rPr lang="en-US" altLang="ru-KZ" dirty="0">
                <a:solidFill>
                  <a:srgbClr val="002060"/>
                </a:solidFill>
              </a:rPr>
              <a:t>+26,4°C; </a:t>
            </a:r>
          </a:p>
          <a:p>
            <a:pPr marL="447675" lvl="0" indent="-265113" fontAlgn="base">
              <a:buFont typeface="Wingdings" panose="05000000000000000000" pitchFamily="2" charset="2"/>
              <a:buChar char="Ø"/>
            </a:pPr>
            <a:r>
              <a:rPr lang="kk-KZ" altLang="ru-KZ" dirty="0" smtClean="0">
                <a:solidFill>
                  <a:srgbClr val="002060"/>
                </a:solidFill>
              </a:rPr>
              <a:t>суық кезеңде </a:t>
            </a:r>
            <a:r>
              <a:rPr lang="en-US" altLang="ru-KZ" dirty="0" smtClean="0">
                <a:solidFill>
                  <a:srgbClr val="002060"/>
                </a:solidFill>
              </a:rPr>
              <a:t> </a:t>
            </a:r>
            <a:r>
              <a:rPr lang="en-US" altLang="ru-KZ" dirty="0">
                <a:solidFill>
                  <a:srgbClr val="002060"/>
                </a:solidFill>
              </a:rPr>
              <a:t>- температура tнз</a:t>
            </a:r>
            <a:r>
              <a:rPr lang="ru-RU" altLang="ru-KZ" dirty="0">
                <a:solidFill>
                  <a:srgbClr val="002060"/>
                </a:solidFill>
              </a:rPr>
              <a:t> </a:t>
            </a:r>
            <a:r>
              <a:rPr lang="en-US" altLang="ru-KZ" dirty="0">
                <a:solidFill>
                  <a:srgbClr val="002060"/>
                </a:solidFill>
              </a:rPr>
              <a:t>=</a:t>
            </a:r>
            <a:r>
              <a:rPr lang="ru-RU" altLang="ru-KZ" dirty="0">
                <a:solidFill>
                  <a:srgbClr val="002060"/>
                </a:solidFill>
              </a:rPr>
              <a:t> </a:t>
            </a:r>
            <a:r>
              <a:rPr lang="en-US" altLang="ru-KZ" dirty="0">
                <a:solidFill>
                  <a:srgbClr val="002060"/>
                </a:solidFill>
              </a:rPr>
              <a:t>-10,2°C; </a:t>
            </a:r>
          </a:p>
          <a:p>
            <a:pPr marL="447675" lvl="0" indent="-265113" fontAlgn="base">
              <a:buFont typeface="Wingdings" panose="05000000000000000000" pitchFamily="2" charset="2"/>
              <a:buChar char="Ø"/>
            </a:pPr>
            <a:r>
              <a:rPr lang="kk-KZ" altLang="ru-KZ" dirty="0" smtClean="0">
                <a:solidFill>
                  <a:srgbClr val="002060"/>
                </a:solidFill>
              </a:rPr>
              <a:t>жылыту кезеңіндегі орташа </a:t>
            </a:r>
          </a:p>
          <a:p>
            <a:pPr marL="182562" lvl="0" fontAlgn="base"/>
            <a:r>
              <a:rPr lang="kk-KZ" altLang="ru-KZ" dirty="0" smtClean="0">
                <a:solidFill>
                  <a:srgbClr val="002060"/>
                </a:solidFill>
              </a:rPr>
              <a:t>температура </a:t>
            </a:r>
            <a:r>
              <a:rPr lang="en-US" altLang="ru-KZ" dirty="0" smtClean="0">
                <a:solidFill>
                  <a:srgbClr val="002060"/>
                </a:solidFill>
              </a:rPr>
              <a:t> </a:t>
            </a:r>
            <a:r>
              <a:rPr lang="ru-RU" altLang="ru-KZ" dirty="0" smtClean="0">
                <a:solidFill>
                  <a:srgbClr val="002060"/>
                </a:solidFill>
              </a:rPr>
              <a:t>     </a:t>
            </a:r>
            <a:r>
              <a:rPr lang="en-US" altLang="ru-KZ" dirty="0" smtClean="0">
                <a:solidFill>
                  <a:srgbClr val="002060"/>
                </a:solidFill>
              </a:rPr>
              <a:t>t</a:t>
            </a:r>
            <a:r>
              <a:rPr lang="ru-RU" altLang="ru-KZ" dirty="0" smtClean="0">
                <a:solidFill>
                  <a:srgbClr val="002060"/>
                </a:solidFill>
              </a:rPr>
              <a:t> </a:t>
            </a:r>
            <a:r>
              <a:rPr lang="en-US" altLang="ru-KZ" dirty="0">
                <a:solidFill>
                  <a:srgbClr val="002060"/>
                </a:solidFill>
              </a:rPr>
              <a:t>=</a:t>
            </a:r>
            <a:r>
              <a:rPr lang="ru-RU" altLang="ru-KZ" dirty="0">
                <a:solidFill>
                  <a:srgbClr val="002060"/>
                </a:solidFill>
              </a:rPr>
              <a:t> </a:t>
            </a:r>
            <a:r>
              <a:rPr lang="en-US" altLang="ru-KZ" dirty="0" smtClean="0">
                <a:solidFill>
                  <a:srgbClr val="002060"/>
                </a:solidFill>
              </a:rPr>
              <a:t>-</a:t>
            </a:r>
            <a:r>
              <a:rPr lang="en-US" altLang="ru-KZ" dirty="0">
                <a:solidFill>
                  <a:srgbClr val="002060"/>
                </a:solidFill>
              </a:rPr>
              <a:t>2,5°C; </a:t>
            </a:r>
          </a:p>
          <a:p>
            <a:pPr marL="447675" lvl="0" indent="-265113" fontAlgn="base">
              <a:buFont typeface="Wingdings" panose="05000000000000000000" pitchFamily="2" charset="2"/>
              <a:buChar char="Ø"/>
            </a:pPr>
            <a:r>
              <a:rPr lang="kk-KZ" altLang="ru-KZ" dirty="0">
                <a:solidFill>
                  <a:srgbClr val="002060"/>
                </a:solidFill>
              </a:rPr>
              <a:t>ж</a:t>
            </a:r>
            <a:r>
              <a:rPr lang="kk-KZ" altLang="ru-KZ" dirty="0" smtClean="0">
                <a:solidFill>
                  <a:srgbClr val="002060"/>
                </a:solidFill>
              </a:rPr>
              <a:t>ылыту кезеңі</a:t>
            </a:r>
            <a:r>
              <a:rPr lang="en-US" altLang="ru-KZ" dirty="0" smtClean="0">
                <a:solidFill>
                  <a:srgbClr val="002060"/>
                </a:solidFill>
              </a:rPr>
              <a:t> </a:t>
            </a:r>
            <a:r>
              <a:rPr lang="en-US" altLang="ru-KZ" dirty="0">
                <a:solidFill>
                  <a:srgbClr val="002060"/>
                </a:solidFill>
              </a:rPr>
              <a:t>135 </a:t>
            </a:r>
            <a:r>
              <a:rPr lang="kk-KZ" altLang="ru-KZ" dirty="0" smtClean="0">
                <a:solidFill>
                  <a:srgbClr val="002060"/>
                </a:solidFill>
              </a:rPr>
              <a:t> күн</a:t>
            </a:r>
            <a:endParaRPr lang="en-US" altLang="ru-KZ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Изображение выглядит как на открытом воздухе, небо, заброшенный, облако&#10;&#10;Автоматически созданное описание">
            <a:extLst>
              <a:ext uri="{FF2B5EF4-FFF2-40B4-BE49-F238E27FC236}">
                <a16:creationId xmlns:a16="http://schemas.microsoft.com/office/drawing/2014/main" id="{DE1BED88-5F81-98A3-94A2-41CB32D95D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4801" b="-2"/>
          <a:stretch/>
        </p:blipFill>
        <p:spPr>
          <a:xfrm>
            <a:off x="5986129" y="3333882"/>
            <a:ext cx="6184605" cy="3496741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822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Изображение выглядит как на открытом воздухе, небо, строительство, земля&#10;&#10;Автоматически созданное описание">
            <a:extLst>
              <a:ext uri="{FF2B5EF4-FFF2-40B4-BE49-F238E27FC236}">
                <a16:creationId xmlns:a16="http://schemas.microsoft.com/office/drawing/2014/main" id="{05895AB9-EB73-F6AE-7BA2-4006C3FD3E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3" t="-1246" r="19904" b="1245"/>
          <a:stretch/>
        </p:blipFill>
        <p:spPr>
          <a:xfrm>
            <a:off x="0" y="-1"/>
            <a:ext cx="6151764" cy="4422551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Изображение выглядит как небо, заброшенный, на открытом воздухе, строительство&#10;&#10;Автоматически созданное описание">
            <a:extLst>
              <a:ext uri="{FF2B5EF4-FFF2-40B4-BE49-F238E27FC236}">
                <a16:creationId xmlns:a16="http://schemas.microsoft.com/office/drawing/2014/main" id="{CC9C1B88-6CF0-99EE-F65E-94B16EFABA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6" b="-1"/>
          <a:stretch/>
        </p:blipFill>
        <p:spPr>
          <a:xfrm>
            <a:off x="-3717" y="4566250"/>
            <a:ext cx="4627475" cy="2291750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Изображение выглядит как на открытом воздухе, земля, дерево, небо&#10;&#10;Автоматически созданное описание">
            <a:extLst>
              <a:ext uri="{FF2B5EF4-FFF2-40B4-BE49-F238E27FC236}">
                <a16:creationId xmlns:a16="http://schemas.microsoft.com/office/drawing/2014/main" id="{F36DB7A0-DB2D-871B-5939-DEF7B27A03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3238"/>
          <a:stretch/>
        </p:blipFill>
        <p:spPr>
          <a:xfrm>
            <a:off x="4713920" y="4566250"/>
            <a:ext cx="7462341" cy="2291750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Изображение выглядит как на открытом воздухе, железнодорожное полотно, поезд,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4098FEF7-A470-ADBC-FBBB-61ADD409BB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9" r="12182" b="2"/>
          <a:stretch/>
        </p:blipFill>
        <p:spPr>
          <a:xfrm>
            <a:off x="6273006" y="-1"/>
            <a:ext cx="5881990" cy="4422551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356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1" b="7058"/>
          <a:stretch/>
        </p:blipFill>
        <p:spPr>
          <a:xfrm>
            <a:off x="334327" y="274900"/>
            <a:ext cx="1045890" cy="107081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536192" y="274900"/>
            <a:ext cx="10305288" cy="72008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k-KZ" sz="2800" b="1" dirty="0" smtClean="0">
                <a:solidFill>
                  <a:srgbClr val="002060"/>
                </a:solidFill>
                <a:effectLst/>
              </a:rPr>
              <a:t>Полифункционалды кремнийкөміртекті материалдар өндіру учаскесі </a:t>
            </a:r>
            <a:endParaRPr lang="kk-KZ" sz="2800" b="1" dirty="0">
              <a:solidFill>
                <a:srgbClr val="002060"/>
              </a:solidFill>
              <a:effectLst/>
            </a:endParaRPr>
          </a:p>
        </p:txBody>
      </p:sp>
      <p:pic>
        <p:nvPicPr>
          <p:cNvPr id="7" name="Рисунок 6" descr="D:\Мои документы\Официальные документы\30 лет центру сентябрь 2024\Фото\Photos\ОЭК КПМС РК\NK008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158" y="1358583"/>
            <a:ext cx="4032288" cy="2688336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D:\Мои документы\Официальные документы\30 лет центру сентябрь 2024\Фото\Photos\ОЭК КПМС РК\NK008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" y="4043941"/>
            <a:ext cx="4164206" cy="2774505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51104" y="1358583"/>
            <a:ext cx="71841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kk-KZ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ТСК-те </a:t>
            </a:r>
            <a:r>
              <a:rPr lang="kk-KZ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күріш қыпығын өңдеуге арналған өнеркәсіптік қондырғы іске қосылды. Ол «Ғылым қоры» АҚ –ның жобаларды қолдау және коммерциялау шеңберінде іске қосылды. </a:t>
            </a:r>
            <a:endParaRPr lang="kk-KZ" sz="2800" dirty="0" smtClean="0">
              <a:solidFill>
                <a:srgbClr val="002060"/>
              </a:solidFill>
              <a:latin typeface="+mj-lt"/>
              <a:ea typeface="Times New Roman" panose="02020603050405020304" pitchFamily="18" charset="0"/>
            </a:endParaRPr>
          </a:p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kk-KZ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 </a:t>
            </a:r>
            <a:endParaRPr lang="kk-KZ" sz="2800" dirty="0" smtClean="0">
              <a:solidFill>
                <a:srgbClr val="002060"/>
              </a:solidFill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kk-KZ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</a:rPr>
              <a:t>Экологиялық таза шикізат – күріш қабығы (қыпығы) –  негізінде бірегей көміртекті композит жасалды. Ол басқа материалдармен үйлескенде көптеген маңызды заттар мен бұйымдарға өмір сыйлайды. Күріш қыпығынан полифункционалды кремнийкөміртекті нанокомпозит алу технологиясы осы уақыттағы әлемге белгілі болған жалғыз технология.  </a:t>
            </a:r>
            <a:endParaRPr lang="kk-KZ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07992" y="4193223"/>
            <a:ext cx="7333488" cy="2197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9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kk-KZ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Қабық (қыпық) күріш массасының шамамен  20% құрайды. Оны өңдеу кезінде  жылына ондаған миллион тонна қалдық пайда болады. Бұл үлкен аумақты алатын, айтарлықтай көлемдегі үйінді қалдықтар. Күріш қабығының басқа өсімдік материалдарынан айырмашылығы жерде шірімейді және оны жануарлар жемейді.   </a:t>
            </a:r>
          </a:p>
          <a:p>
            <a:pPr algn="just">
              <a:lnSpc>
                <a:spcPct val="95000"/>
              </a:lnSpc>
            </a:pPr>
            <a:r>
              <a:rPr lang="kk-KZ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Бірақта күріш қабығында кремнезем, немесе кремний диоксидінің болуы бұл қалдықтарды жаңартылатын бағалы металлургиялық шикізатқа айналдырады. </a:t>
            </a:r>
            <a:endParaRPr lang="ru-RU" dirty="0">
              <a:solidFill>
                <a:srgbClr val="002060"/>
              </a:solidFill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4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1" b="7058"/>
          <a:stretch/>
        </p:blipFill>
        <p:spPr>
          <a:xfrm>
            <a:off x="334327" y="274900"/>
            <a:ext cx="1045890" cy="107081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286000" y="303578"/>
            <a:ext cx="8531352" cy="72008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2800" b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rgbClr val="002060"/>
                </a:solidFill>
                <a:effectLst/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err="1" smtClean="0"/>
              <a:t>Өнімнің</a:t>
            </a:r>
            <a:r>
              <a:rPr lang="ru-RU" dirty="0" smtClean="0"/>
              <a:t> </a:t>
            </a:r>
            <a:r>
              <a:rPr lang="ru-RU" dirty="0" err="1" smtClean="0"/>
              <a:t>сипаты</a:t>
            </a:r>
            <a:r>
              <a:rPr lang="ru-RU" dirty="0" smtClean="0"/>
              <a:t> (</a:t>
            </a:r>
            <a:r>
              <a:rPr lang="ru-RU" dirty="0" err="1" smtClean="0"/>
              <a:t>кремнийкөміртегі</a:t>
            </a:r>
            <a:r>
              <a:rPr lang="ru-RU" dirty="0" smtClean="0"/>
              <a:t>)</a:t>
            </a:r>
            <a:endParaRPr lang="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66344" y="1331897"/>
                <a:ext cx="7269480" cy="2800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-457200" algn="just">
                  <a:buSzPts val="3200"/>
                </a:pPr>
                <a:r>
                  <a:rPr lang="kk-KZ" dirty="0" smtClean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Кремнийкөміртегі</a:t>
                </a:r>
                <a:r>
                  <a:rPr lang="ru-RU" dirty="0" smtClean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kk-KZ" dirty="0" smtClean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құрамы</a:t>
                </a:r>
                <a:r>
                  <a:rPr lang="ru-RU" dirty="0" smtClean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  </a:t>
                </a:r>
                <a:r>
                  <a:rPr lang="ru-RU" dirty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50 % С, 40 % </a:t>
                </a:r>
                <a:r>
                  <a:rPr lang="en-US" dirty="0" smtClean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SiO</a:t>
                </a:r>
                <a:r>
                  <a:rPr lang="en-US" baseline="-25000" dirty="0" smtClean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2</a:t>
                </a:r>
                <a:r>
                  <a:rPr lang="en-US" dirty="0" smtClean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, </a:t>
                </a:r>
                <a:r>
                  <a:rPr lang="en-US" dirty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10 %  </a:t>
                </a:r>
                <a:r>
                  <a:rPr lang="kk-KZ" dirty="0" smtClean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көмірсутегінен тұрады</a:t>
                </a:r>
                <a:endParaRPr lang="ru-RU" dirty="0">
                  <a:solidFill>
                    <a:srgbClr val="002060"/>
                  </a:solidFill>
                  <a:latin typeface="+mj-lt"/>
                  <a:ea typeface="Times New Roman" panose="02020603050405020304" pitchFamily="18" charset="0"/>
                </a:endParaRPr>
              </a:p>
              <a:p>
                <a:pPr>
                  <a:buSzPts val="3200"/>
                </a:pPr>
                <a:r>
                  <a:rPr lang="ru-RU" dirty="0" smtClean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Оның үйінді тығыздығы, </a:t>
                </a:r>
                <a:r>
                  <a:rPr lang="ru-RU" dirty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кг/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dirty="0">
                            <a:solidFill>
                              <a:srgbClr val="002060"/>
                            </a:solidFill>
                            <a:latin typeface="+mj-lt"/>
                            <a:ea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ar-AE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ar-AE" dirty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      </a:t>
                </a:r>
                <a:endParaRPr lang="ru-RU" dirty="0" smtClean="0">
                  <a:solidFill>
                    <a:srgbClr val="002060"/>
                  </a:solidFill>
                  <a:latin typeface="+mj-lt"/>
                  <a:ea typeface="Times New Roman" panose="02020603050405020304" pitchFamily="18" charset="0"/>
                </a:endParaRPr>
              </a:p>
              <a:p>
                <a:pPr marL="285750" indent="-285750">
                  <a:buSzPct val="100000"/>
                  <a:buFont typeface="Wingdings" panose="05000000000000000000" pitchFamily="2" charset="2"/>
                  <a:buChar char="Ø"/>
                </a:pPr>
                <a:r>
                  <a:rPr lang="ru-RU" dirty="0" smtClean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Түйіршігі </a:t>
                </a:r>
                <a:r>
                  <a:rPr lang="ru-RU" dirty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– 90 -110 </a:t>
                </a:r>
              </a:p>
              <a:p>
                <a:pPr marL="285750" indent="-285750" algn="just">
                  <a:buSzPct val="100000"/>
                  <a:buFont typeface="Wingdings" panose="05000000000000000000" pitchFamily="2" charset="2"/>
                  <a:buChar char="Ø"/>
                </a:pPr>
                <a:r>
                  <a:rPr lang="ru-RU" dirty="0" smtClean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Ұнтағы </a:t>
                </a:r>
                <a:r>
                  <a:rPr lang="ru-RU" dirty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– 360-420</a:t>
                </a:r>
              </a:p>
              <a:p>
                <a:pPr algn="just">
                  <a:buSzPts val="3200"/>
                </a:pPr>
                <a:endParaRPr lang="ru-RU" sz="1400" dirty="0">
                  <a:solidFill>
                    <a:srgbClr val="002060"/>
                  </a:solidFill>
                  <a:latin typeface="+mj-lt"/>
                  <a:ea typeface="Times New Roman" panose="02020603050405020304" pitchFamily="18" charset="0"/>
                </a:endParaRPr>
              </a:p>
              <a:p>
                <a:pPr indent="-457200" algn="just">
                  <a:buSzPts val="3200"/>
                </a:pPr>
                <a:r>
                  <a:rPr lang="kk-KZ" dirty="0" smtClean="0">
                    <a:solidFill>
                      <a:srgbClr val="002060"/>
                    </a:solidFill>
                    <a:latin typeface="+mj-lt"/>
                    <a:ea typeface="Times New Roman" panose="02020603050405020304" pitchFamily="18" charset="0"/>
                  </a:rPr>
                  <a:t>Бәсекелестік басымдығы: бағасы аналогтардан (техникалық көміртегі, ақ күйе, көміртек-кремнийқұрамды жемшөп қоспасы (этакал)  1,5-2 есе төмен. Өсімдік шикізаты қалдықтарынан өндіріледі. </a:t>
                </a:r>
                <a:endParaRPr lang="ru-RU" dirty="0">
                  <a:solidFill>
                    <a:srgbClr val="002060"/>
                  </a:solidFill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44" y="1331897"/>
                <a:ext cx="7269480" cy="2800767"/>
              </a:xfrm>
              <a:prstGeom prst="rect">
                <a:avLst/>
              </a:prstGeom>
              <a:blipFill>
                <a:blip r:embed="rId3"/>
                <a:stretch>
                  <a:fillRect l="-755" t="-1304" r="-755" b="-2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 descr="D:\Мои документы\Официальные документы\30 лет центру сентябрь 2024\Фото\Photos\ОЭК КПМС РК\NK007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406" y="1243584"/>
            <a:ext cx="4044696" cy="2935224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D:\Мои документы\Официальные документы\30 лет центру сентябрь 2024\Фото\Photos\ОЭК КПМС РК\NK009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" y="4238140"/>
            <a:ext cx="3886200" cy="2590939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480560" y="4682126"/>
            <a:ext cx="736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ts val="3200"/>
            </a:pPr>
            <a:endParaRPr lang="ru-RU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indent="-457200" algn="just">
              <a:buSzPts val="3200"/>
            </a:pPr>
            <a:r>
              <a:rPr lang="kk-KZ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Шикізаттың (күріш қыпығының) болуы болашақта жылына  20000 т астам кремнийкөміртегін шығаратын өндіріс құруға және Қазақстан кәсіпорындарының оған деген жалпы қажеттілігін  жабуға және біраз бөлігін импорттауға мүмкіндік береді</a:t>
            </a:r>
            <a:r>
              <a:rPr lang="ru-RU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. </a:t>
            </a:r>
            <a:endParaRPr lang="ru-RU" dirty="0">
              <a:solidFill>
                <a:srgbClr val="00206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23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1" b="7058"/>
          <a:stretch/>
        </p:blipFill>
        <p:spPr>
          <a:xfrm>
            <a:off x="334327" y="274900"/>
            <a:ext cx="1045890" cy="107081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286000" y="303578"/>
            <a:ext cx="8531352" cy="72008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2800" b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rgbClr val="002060"/>
                </a:solidFill>
                <a:effectLst/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err="1" smtClean="0"/>
              <a:t>Қолданылуы</a:t>
            </a:r>
            <a:endParaRPr lang="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1336061"/>
            <a:ext cx="7394436" cy="2917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kk-KZ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Кремнийкөміртегінің өндірісте қолданылуы:</a:t>
            </a:r>
          </a:p>
          <a:p>
            <a:pPr marL="285750" indent="-285750" algn="just" fontAlgn="base">
              <a:lnSpc>
                <a:spcPct val="85000"/>
              </a:lnSpc>
              <a:buFont typeface="Wingdings" panose="05000000000000000000" pitchFamily="2" charset="2"/>
              <a:buChar char="Ø"/>
            </a:pPr>
            <a:r>
              <a:rPr lang="kk-KZ" b="1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резеңке</a:t>
            </a:r>
            <a:r>
              <a:rPr lang="kk-KZ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 бұйымдардың технологиялық сипаттамаларын жақсартуды, иілмелілік пен  беріктік қасиеттерін </a:t>
            </a:r>
            <a:r>
              <a:rPr lang="kk-KZ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10-15%-ға арттыруды, бұйымдардың өзіндік құнын 10%-ға төмендетуді қамтамасыз етеді. </a:t>
            </a:r>
            <a:r>
              <a:rPr lang="kk-KZ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/Сынанқ «Резинатехникалық бұйымдар» ЖШС,  «Резина» ЖШС өтті/</a:t>
            </a:r>
          </a:p>
          <a:p>
            <a:pPr marL="285750" indent="-285750" algn="just" fontAlgn="base">
              <a:lnSpc>
                <a:spcPct val="85000"/>
              </a:lnSpc>
              <a:buFont typeface="Wingdings" panose="05000000000000000000" pitchFamily="2" charset="2"/>
              <a:buChar char="Ø"/>
            </a:pPr>
            <a:r>
              <a:rPr lang="kk-KZ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ұшақтарға арналған</a:t>
            </a:r>
            <a:r>
              <a:rPr lang="kk-KZ" b="1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 тежегіш дискі </a:t>
            </a:r>
            <a:r>
              <a:rPr lang="kk-KZ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бұйымдардың физика-механикалық және триботехникалық сипаттамаларын 10-20%-ға арттыруға ықпал етеді;  желі жүйелерінің тозуын  20-25%-ға, ылғалды атмосферадағы ұшақтарың тежеу жолын  50%-ға төмендетеді. / Сынақ «Промтехавиа»  ЖАҚ</a:t>
            </a:r>
            <a:r>
              <a:rPr lang="ru-RU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/</a:t>
            </a:r>
            <a:endParaRPr lang="ru-RU" dirty="0">
              <a:solidFill>
                <a:srgbClr val="002060"/>
              </a:solidFill>
              <a:latin typeface="+mj-lt"/>
              <a:ea typeface="Times New Roman" panose="02020603050405020304" pitchFamily="18" charset="0"/>
            </a:endParaRPr>
          </a:p>
          <a:p>
            <a:pPr>
              <a:lnSpc>
                <a:spcPct val="85000"/>
              </a:lnSpc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97356" y="4549676"/>
            <a:ext cx="6687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k-KZ" b="1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Ауыл шаруашылығынң құс шаруашылығындағы </a:t>
            </a:r>
            <a:r>
              <a:rPr lang="kk-KZ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жемшөп қоспасы</a:t>
            </a:r>
            <a:r>
              <a:rPr lang="kk-KZ" b="1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:</a:t>
            </a:r>
          </a:p>
          <a:p>
            <a:pPr algn="just" fontAlgn="base"/>
            <a:r>
              <a:rPr lang="kk-KZ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Кремнийкөміртегінің уыттылығы жоқ және құрамында теңестірілген көміртегі мен кремний диоксидінің болуы ауылшаруашылық құстар мен жануарлар үшін азық ретінде биологиялық белсенді қоспа түрінде  пайдалануға болады.</a:t>
            </a:r>
          </a:p>
          <a:p>
            <a:pPr fontAlgn="base"/>
            <a:r>
              <a:rPr lang="ru-RU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 </a:t>
            </a:r>
          </a:p>
          <a:p>
            <a:pPr algn="ctr" fontAlgn="base"/>
            <a:endParaRPr lang="ru-RU" b="1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Рисунок 11" descr="D:\Мои документы\Официальные документы\30 лет центру сентябрь 2024\Фото\Photos\ОЭК КПМС РК\NK001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392" y="1345717"/>
            <a:ext cx="4271709" cy="2847958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3" b="3084"/>
          <a:stretch/>
        </p:blipFill>
        <p:spPr>
          <a:xfrm>
            <a:off x="47209" y="4037793"/>
            <a:ext cx="4584791" cy="2774808"/>
          </a:xfrm>
          <a:prstGeom prst="rect">
            <a:avLst/>
          </a:prstGeom>
          <a:ln w="25400" cap="sq">
            <a:solidFill>
              <a:schemeClr val="bg2">
                <a:lumMod val="9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83921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строительство, промышленность, стальной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982993C4-AAEB-B559-FE40-374DFD6D2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3" r="4272" b="-2"/>
          <a:stretch/>
        </p:blipFill>
        <p:spPr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5" name="Рисунок 4" descr="Изображение выглядит как текст, строительство, стальной, промышленность&#10;&#10;Автоматически созданное описание">
            <a:extLst>
              <a:ext uri="{FF2B5EF4-FFF2-40B4-BE49-F238E27FC236}">
                <a16:creationId xmlns:a16="http://schemas.microsoft.com/office/drawing/2014/main" id="{C27ADB4B-0EEE-B127-A70E-8E35A44E2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2" b="9128"/>
          <a:stretch/>
        </p:blipFill>
        <p:spPr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7" name="Рисунок 6" descr="Изображение выглядит как строительство, промышленность, машин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96837321-496B-8B3D-3435-69D7FBB6DA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8" r="20829"/>
          <a:stretch/>
        </p:blipFill>
        <p:spPr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3738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анец">
  <a:themeElements>
    <a:clrScheme name="Другая 9">
      <a:dk1>
        <a:srgbClr val="002060"/>
      </a:dk1>
      <a:lt1>
        <a:sysClr val="window" lastClr="FFFFFF"/>
      </a:lt1>
      <a:dk2>
        <a:srgbClr val="FFFFFF"/>
      </a:dk2>
      <a:lt2>
        <a:srgbClr val="002060"/>
      </a:lt2>
      <a:accent1>
        <a:srgbClr val="BFBFBF"/>
      </a:accent1>
      <a:accent2>
        <a:srgbClr val="F2F2F2"/>
      </a:accent2>
      <a:accent3>
        <a:srgbClr val="F2F2F2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Сланец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анец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FF747C5C-A8E8-4833-9E55-3D08FE4E487A}"/>
    </a:ext>
  </a:extLst>
</a:theme>
</file>

<file path=ppt/theme/themeOverride1.xml><?xml version="1.0" encoding="utf-8"?>
<a:themeOverride xmlns:a="http://schemas.openxmlformats.org/drawingml/2006/main">
  <a:clrScheme name="Другая 9">
    <a:dk1>
      <a:srgbClr val="002060"/>
    </a:dk1>
    <a:lt1>
      <a:sysClr val="window" lastClr="FFFFFF"/>
    </a:lt1>
    <a:dk2>
      <a:srgbClr val="FFFFFF"/>
    </a:dk2>
    <a:lt2>
      <a:srgbClr val="002060"/>
    </a:lt2>
    <a:accent1>
      <a:srgbClr val="BFBFBF"/>
    </a:accent1>
    <a:accent2>
      <a:srgbClr val="F2F2F2"/>
    </a:accent2>
    <a:accent3>
      <a:srgbClr val="F2F2F2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2.xml><?xml version="1.0" encoding="utf-8"?>
<a:themeOverride xmlns:a="http://schemas.openxmlformats.org/drawingml/2006/main">
  <a:clrScheme name="Другая 9">
    <a:dk1>
      <a:srgbClr val="002060"/>
    </a:dk1>
    <a:lt1>
      <a:sysClr val="window" lastClr="FFFFFF"/>
    </a:lt1>
    <a:dk2>
      <a:srgbClr val="FFFFFF"/>
    </a:dk2>
    <a:lt2>
      <a:srgbClr val="002060"/>
    </a:lt2>
    <a:accent1>
      <a:srgbClr val="BFBFBF"/>
    </a:accent1>
    <a:accent2>
      <a:srgbClr val="F2F2F2"/>
    </a:accent2>
    <a:accent3>
      <a:srgbClr val="F2F2F2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10710</TotalTime>
  <Words>553</Words>
  <Application>Microsoft Office PowerPoint</Application>
  <PresentationFormat>Широкоэкранный</PresentationFormat>
  <Paragraphs>81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Arial</vt:lpstr>
      <vt:lpstr>Calibri</vt:lpstr>
      <vt:lpstr>Calisto MT</vt:lpstr>
      <vt:lpstr>Cambria Math</vt:lpstr>
      <vt:lpstr>Times New Roman</vt:lpstr>
      <vt:lpstr>Trebuchet MS</vt:lpstr>
      <vt:lpstr>Wingdings</vt:lpstr>
      <vt:lpstr>Wingdings 2</vt:lpstr>
      <vt:lpstr>Сланец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РГП "Национальный центр  по комплексной переработке минерального сырья  Республики Казахстан"</dc:title>
  <dc:creator>RePack by Diakov</dc:creator>
  <cp:lastModifiedBy>RePack by Diakov</cp:lastModifiedBy>
  <cp:revision>233</cp:revision>
  <dcterms:created xsi:type="dcterms:W3CDTF">2024-11-08T09:52:45Z</dcterms:created>
  <dcterms:modified xsi:type="dcterms:W3CDTF">2025-07-11T09:39:00Z</dcterms:modified>
</cp:coreProperties>
</file>