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81" r:id="rId2"/>
    <p:sldId id="280" r:id="rId3"/>
    <p:sldId id="279" r:id="rId4"/>
    <p:sldId id="282" r:id="rId5"/>
    <p:sldId id="283" r:id="rId6"/>
    <p:sldId id="273" r:id="rId7"/>
    <p:sldId id="276" r:id="rId8"/>
    <p:sldId id="277" r:id="rId9"/>
    <p:sldId id="284" r:id="rId10"/>
    <p:sldId id="285" r:id="rId11"/>
    <p:sldId id="275" r:id="rId12"/>
    <p:sldId id="28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0021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51" autoAdjust="0"/>
  </p:normalViewPr>
  <p:slideViewPr>
    <p:cSldViewPr snapToGrid="0">
      <p:cViewPr varScale="1">
        <p:scale>
          <a:sx n="111" d="100"/>
          <a:sy n="111"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ru-RU"/>
              <a:t>Образец заголовка</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93ADF05-5847-434D-AE02-F9AA6F48B54A}" type="datetimeFigureOut">
              <a:rPr lang="ru-RU" smtClean="0"/>
              <a:t>30.06.2025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1040955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93ADF05-5847-434D-AE02-F9AA6F48B54A}" type="datetimeFigureOut">
              <a:rPr lang="ru-RU" smtClean="0"/>
              <a:t>30.06.2025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3637629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93ADF05-5847-434D-AE02-F9AA6F48B54A}" type="datetimeFigureOut">
              <a:rPr lang="ru-RU" smtClean="0"/>
              <a:t>30.06.2025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4046959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93ADF05-5847-434D-AE02-F9AA6F48B54A}" type="datetimeFigureOut">
              <a:rPr lang="ru-RU" smtClean="0"/>
              <a:t>30.06.2025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4C1FDC-D8C7-4C33-B03C-18A993E9B4F6}" type="slidenum">
              <a:rPr lang="ru-RU" smtClean="0"/>
              <a:t>‹#›</a:t>
            </a:fld>
            <a:endParaRPr lang="ru-RU"/>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66731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93ADF05-5847-434D-AE02-F9AA6F48B54A}" type="datetimeFigureOut">
              <a:rPr lang="ru-RU" smtClean="0"/>
              <a:t>30.06.2025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2929254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993ADF05-5847-434D-AE02-F9AA6F48B54A}" type="datetimeFigureOut">
              <a:rPr lang="ru-RU" smtClean="0"/>
              <a:t>30.06.2025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32802448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993ADF05-5847-434D-AE02-F9AA6F48B54A}" type="datetimeFigureOut">
              <a:rPr lang="ru-RU" smtClean="0"/>
              <a:t>30.06.2025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36398193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93ADF05-5847-434D-AE02-F9AA6F48B54A}" type="datetimeFigureOut">
              <a:rPr lang="ru-RU" smtClean="0"/>
              <a:t>30.06.2025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1681647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93ADF05-5847-434D-AE02-F9AA6F48B54A}" type="datetimeFigureOut">
              <a:rPr lang="ru-RU" smtClean="0"/>
              <a:t>30.06.2025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1268931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93ADF05-5847-434D-AE02-F9AA6F48B54A}" type="datetimeFigureOut">
              <a:rPr lang="ru-RU" smtClean="0"/>
              <a:t>30.06.2025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1620714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93ADF05-5847-434D-AE02-F9AA6F48B54A}" type="datetimeFigureOut">
              <a:rPr lang="ru-RU" smtClean="0"/>
              <a:t>30.06.2025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3536992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93ADF05-5847-434D-AE02-F9AA6F48B54A}" type="datetimeFigureOut">
              <a:rPr lang="ru-RU" smtClean="0"/>
              <a:t>30.06.2025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1138222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93ADF05-5847-434D-AE02-F9AA6F48B54A}" type="datetimeFigureOut">
              <a:rPr lang="ru-RU" smtClean="0"/>
              <a:t>30.06.2025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355849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93ADF05-5847-434D-AE02-F9AA6F48B54A}" type="datetimeFigureOut">
              <a:rPr lang="ru-RU" smtClean="0"/>
              <a:t>30.06.2025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2471636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3ADF05-5847-434D-AE02-F9AA6F48B54A}" type="datetimeFigureOut">
              <a:rPr lang="ru-RU" smtClean="0"/>
              <a:t>30.06.2025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1554365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93ADF05-5847-434D-AE02-F9AA6F48B54A}" type="datetimeFigureOut">
              <a:rPr lang="ru-RU" smtClean="0"/>
              <a:t>30.06.2025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3280453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93ADF05-5847-434D-AE02-F9AA6F48B54A}" type="datetimeFigureOut">
              <a:rPr lang="ru-RU" smtClean="0"/>
              <a:t>30.06.2025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4C1FDC-D8C7-4C33-B03C-18A993E9B4F6}" type="slidenum">
              <a:rPr lang="ru-RU" smtClean="0"/>
              <a:t>‹#›</a:t>
            </a:fld>
            <a:endParaRPr lang="ru-RU"/>
          </a:p>
        </p:txBody>
      </p:sp>
    </p:spTree>
    <p:extLst>
      <p:ext uri="{BB962C8B-B14F-4D97-AF65-F5344CB8AC3E}">
        <p14:creationId xmlns:p14="http://schemas.microsoft.com/office/powerpoint/2010/main" val="94642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993ADF05-5847-434D-AE02-F9AA6F48B54A}" type="datetimeFigureOut">
              <a:rPr lang="ru-RU" smtClean="0"/>
              <a:t>30.06.2025</a:t>
            </a:fld>
            <a:endParaRPr lang="ru-RU"/>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ru-RU"/>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414C1FDC-D8C7-4C33-B03C-18A993E9B4F6}" type="slidenum">
              <a:rPr lang="ru-RU" smtClean="0"/>
              <a:t>‹#›</a:t>
            </a:fld>
            <a:endParaRPr lang="ru-RU"/>
          </a:p>
        </p:txBody>
      </p:sp>
    </p:spTree>
    <p:extLst>
      <p:ext uri="{BB962C8B-B14F-4D97-AF65-F5344CB8AC3E}">
        <p14:creationId xmlns:p14="http://schemas.microsoft.com/office/powerpoint/2010/main" val="1915736453"/>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slideLayout" Target="../slideLayouts/slideLayout2.xml"/><Relationship Id="rId1" Type="http://schemas.openxmlformats.org/officeDocument/2006/relationships/themeOverride" Target="../theme/themeOverride2.xml"/><Relationship Id="rId5" Type="http://schemas.openxmlformats.org/officeDocument/2006/relationships/image" Target="../media/image30.jpg"/><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cstate="print">
            <a:extLst>
              <a:ext uri="{28A0092B-C50C-407E-A947-70E740481C1C}">
                <a14:useLocalDpi xmlns:a14="http://schemas.microsoft.com/office/drawing/2010/main" val="0"/>
              </a:ext>
            </a:extLst>
          </a:blip>
          <a:srcRect r="9221" b="7058"/>
          <a:stretch/>
        </p:blipFill>
        <p:spPr>
          <a:xfrm>
            <a:off x="334327" y="274900"/>
            <a:ext cx="1045890" cy="1070817"/>
          </a:xfrm>
          <a:prstGeom prst="rect">
            <a:avLst/>
          </a:prstGeom>
        </p:spPr>
      </p:pic>
      <p:sp>
        <p:nvSpPr>
          <p:cNvPr id="2" name="Прямоугольник 1"/>
          <p:cNvSpPr/>
          <p:nvPr/>
        </p:nvSpPr>
        <p:spPr>
          <a:xfrm>
            <a:off x="198870" y="2087503"/>
            <a:ext cx="7447217" cy="4462760"/>
          </a:xfrm>
          <a:prstGeom prst="rect">
            <a:avLst/>
          </a:prstGeom>
        </p:spPr>
        <p:txBody>
          <a:bodyPr wrap="square">
            <a:spAutoFit/>
          </a:bodyPr>
          <a:lstStyle/>
          <a:p>
            <a:pPr algn="just">
              <a:spcAft>
                <a:spcPts val="1200"/>
              </a:spcAft>
            </a:pPr>
            <a:r>
              <a:rPr lang="en-US" dirty="0">
                <a:solidFill>
                  <a:srgbClr val="002060"/>
                </a:solidFill>
                <a:ea typeface="Calibri" panose="020F0502020204030204" pitchFamily="34" charset="0"/>
                <a:cs typeface="Times New Roman" panose="02020603050405020304" pitchFamily="18" charset="0"/>
              </a:rPr>
              <a:t>The ERC is an integral part of the ecosystem for the comprehensive processing of mineral raw materials in the Republic of Kazakhstan. </a:t>
            </a:r>
          </a:p>
          <a:p>
            <a:pPr algn="just">
              <a:spcAft>
                <a:spcPts val="1200"/>
              </a:spcAft>
            </a:pPr>
            <a:r>
              <a:rPr lang="en-US" dirty="0">
                <a:solidFill>
                  <a:srgbClr val="002060"/>
                </a:solidFill>
                <a:ea typeface="Calibri" panose="020F0502020204030204" pitchFamily="34" charset="0"/>
                <a:cs typeface="Times New Roman" panose="02020603050405020304" pitchFamily="18" charset="0"/>
              </a:rPr>
              <a:t>With Research and Development, multipurpose innovative production, and its convenient location within an industrial cluster with access to automobile and railway networks, as well as other logistical infrastructures, the ERC is poised to become one of the leading experimental scientific-industrial hubs in Almaty.</a:t>
            </a:r>
          </a:p>
          <a:p>
            <a:pPr algn="just">
              <a:spcAft>
                <a:spcPts val="1200"/>
              </a:spcAft>
            </a:pPr>
            <a:r>
              <a:rPr lang="en-US" dirty="0">
                <a:solidFill>
                  <a:srgbClr val="002060"/>
                </a:solidFill>
                <a:ea typeface="Calibri" panose="020F0502020204030204" pitchFamily="34" charset="0"/>
                <a:cs typeface="Times New Roman" panose="02020603050405020304" pitchFamily="18" charset="0"/>
              </a:rPr>
              <a:t>Site Infrastructure:</a:t>
            </a:r>
          </a:p>
          <a:p>
            <a:pPr marL="285750" indent="-285750" algn="just">
              <a:spcAft>
                <a:spcPts val="1200"/>
              </a:spcAft>
              <a:buFontTx/>
              <a:buChar char="-"/>
            </a:pPr>
            <a:r>
              <a:rPr lang="en-US" dirty="0">
                <a:solidFill>
                  <a:srgbClr val="002060"/>
                </a:solidFill>
                <a:ea typeface="Calibri" panose="020F0502020204030204" pitchFamily="34" charset="0"/>
                <a:cs typeface="Times New Roman" panose="02020603050405020304" pitchFamily="18" charset="0"/>
              </a:rPr>
              <a:t>Existing buildings and structures with corridors for engineering communications</a:t>
            </a:r>
          </a:p>
          <a:p>
            <a:pPr marL="285750" indent="-285750" algn="just">
              <a:spcAft>
                <a:spcPts val="1200"/>
              </a:spcAft>
              <a:buFontTx/>
              <a:buChar char="-"/>
            </a:pPr>
            <a:r>
              <a:rPr lang="en-US" dirty="0">
                <a:solidFill>
                  <a:srgbClr val="002060"/>
                </a:solidFill>
                <a:ea typeface="Calibri" panose="020F0502020204030204" pitchFamily="34" charset="0"/>
                <a:cs typeface="Times New Roman" panose="02020603050405020304" pitchFamily="18" charset="0"/>
              </a:rPr>
              <a:t>Access roads to neighboring industrial sites</a:t>
            </a:r>
          </a:p>
          <a:p>
            <a:pPr marL="285750" indent="-285750" algn="just">
              <a:spcAft>
                <a:spcPts val="1200"/>
              </a:spcAft>
              <a:buFontTx/>
              <a:buChar char="-"/>
            </a:pPr>
            <a:r>
              <a:rPr lang="en-US" dirty="0">
                <a:solidFill>
                  <a:srgbClr val="002060"/>
                </a:solidFill>
                <a:ea typeface="Calibri" panose="020F0502020204030204" pitchFamily="34" charset="0"/>
                <a:cs typeface="Times New Roman" panose="02020603050405020304" pitchFamily="18" charset="0"/>
              </a:rPr>
              <a:t>Enclosed territory with a concrete fence and multiple vehicle entry points.</a:t>
            </a:r>
            <a:endParaRPr lang="ru-KZ" dirty="0">
              <a:solidFill>
                <a:srgbClr val="002060"/>
              </a:solidFill>
              <a:ea typeface="Times New Roman" panose="02020603050405020304" pitchFamily="18" charset="0"/>
              <a:cs typeface="Times New Roman" panose="02020603050405020304" pitchFamily="18" charset="0"/>
            </a:endParaRPr>
          </a:p>
        </p:txBody>
      </p:sp>
      <p:sp>
        <p:nvSpPr>
          <p:cNvPr id="11" name="Заголовок 1"/>
          <p:cNvSpPr txBox="1">
            <a:spLocks/>
          </p:cNvSpPr>
          <p:nvPr/>
        </p:nvSpPr>
        <p:spPr>
          <a:xfrm>
            <a:off x="1313717" y="201988"/>
            <a:ext cx="10455225" cy="1355489"/>
          </a:xfrm>
          <a:prstGeom prst="rect">
            <a:avLst/>
          </a:prstGeom>
          <a:effectLst>
            <a:outerShdw blurRad="25400" dir="17880000">
              <a:srgbClr val="000000">
                <a:alpha val="46000"/>
              </a:srgbClr>
            </a:outerShdw>
          </a:effectLst>
          <a:scene3d>
            <a:camera prst="orthographicFront"/>
            <a:lightRig rig="threePt" dir="t"/>
          </a:scene3d>
          <a:sp3d>
            <a:bevelT w="0" h="0"/>
          </a:sp3d>
        </p:spPr>
        <p:txBody>
          <a:bodyPr vert="horz" lIns="91440" tIns="45720" rIns="91440" bIns="45720" rtlCol="0" anchor="ctr">
            <a:no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dirty="0">
                <a:solidFill>
                  <a:srgbClr val="002060"/>
                </a:solidFill>
                <a:effectLst/>
              </a:rPr>
              <a:t>Republican State Enterprise “National Center for Complex </a:t>
            </a:r>
            <a:endParaRPr lang="ru-RU" sz="2400" b="1" dirty="0" smtClean="0">
              <a:solidFill>
                <a:srgbClr val="002060"/>
              </a:solidFill>
              <a:effectLst/>
            </a:endParaRPr>
          </a:p>
          <a:p>
            <a:pPr>
              <a:spcAft>
                <a:spcPts val="600"/>
              </a:spcAft>
            </a:pPr>
            <a:r>
              <a:rPr lang="en-US" sz="2400" b="1" dirty="0" smtClean="0">
                <a:solidFill>
                  <a:srgbClr val="002060"/>
                </a:solidFill>
                <a:effectLst/>
              </a:rPr>
              <a:t>of </a:t>
            </a:r>
            <a:r>
              <a:rPr lang="en-US" sz="2400" b="1" dirty="0">
                <a:solidFill>
                  <a:srgbClr val="002060"/>
                </a:solidFill>
                <a:effectLst/>
              </a:rPr>
              <a:t>Mineral Raw Materials”</a:t>
            </a:r>
            <a:endParaRPr lang="kk-KZ" sz="2400" b="1" dirty="0">
              <a:solidFill>
                <a:srgbClr val="002060"/>
              </a:solidFill>
              <a:effectLst/>
            </a:endParaRPr>
          </a:p>
          <a:p>
            <a:r>
              <a:rPr lang="en-US" sz="2400" b="1" dirty="0">
                <a:solidFill>
                  <a:srgbClr val="002060"/>
                </a:solidFill>
                <a:effectLst/>
              </a:rPr>
              <a:t>Experimental and Research Complex (ERC)</a:t>
            </a:r>
            <a:endParaRPr lang="ru" sz="2400" b="1" dirty="0">
              <a:solidFill>
                <a:srgbClr val="002060"/>
              </a:solidFill>
              <a:effectLst/>
            </a:endParaRPr>
          </a:p>
        </p:txBody>
      </p:sp>
      <p:pic>
        <p:nvPicPr>
          <p:cNvPr id="3" name="Рисунок 2"/>
          <p:cNvPicPr>
            <a:picLocks noChangeAspect="1"/>
          </p:cNvPicPr>
          <p:nvPr/>
        </p:nvPicPr>
        <p:blipFill rotWithShape="1">
          <a:blip r:embed="rId3"/>
          <a:srcRect l="38825"/>
          <a:stretch/>
        </p:blipFill>
        <p:spPr>
          <a:xfrm>
            <a:off x="7774865" y="1954635"/>
            <a:ext cx="4145891" cy="4311941"/>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51475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Рисунок 6" descr="Изображение выглядит как строительство, промышленность, стальной, инжиниринг&#10;&#10;Автоматически созданное описание">
            <a:extLst>
              <a:ext uri="{FF2B5EF4-FFF2-40B4-BE49-F238E27FC236}">
                <a16:creationId xmlns:a16="http://schemas.microsoft.com/office/drawing/2014/main" id="{B47002C4-ED99-678E-ADDE-B9100D90BBA0}"/>
              </a:ext>
            </a:extLst>
          </p:cNvPr>
          <p:cNvPicPr>
            <a:picLocks noChangeAspect="1"/>
          </p:cNvPicPr>
          <p:nvPr/>
        </p:nvPicPr>
        <p:blipFill>
          <a:blip r:embed="rId3">
            <a:extLst>
              <a:ext uri="{28A0092B-C50C-407E-A947-70E740481C1C}">
                <a14:useLocalDpi xmlns:a14="http://schemas.microsoft.com/office/drawing/2010/main" val="0"/>
              </a:ext>
            </a:extLst>
          </a:blip>
          <a:srcRect l="20566" r="11130" b="1"/>
          <a:stretch/>
        </p:blipFill>
        <p:spPr>
          <a:xfrm>
            <a:off x="113115" y="259418"/>
            <a:ext cx="4557146" cy="3068998"/>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pic>
        <p:nvPicPr>
          <p:cNvPr id="9" name="Рисунок 8" descr="Изображение выглядит как строительство, в помещении, стальной, склад&#10;&#10;Автоматически созданное описание">
            <a:extLst>
              <a:ext uri="{FF2B5EF4-FFF2-40B4-BE49-F238E27FC236}">
                <a16:creationId xmlns:a16="http://schemas.microsoft.com/office/drawing/2014/main" id="{B8D1639A-A29D-FFE2-F5D7-D5E0DDFFC388}"/>
              </a:ext>
            </a:extLst>
          </p:cNvPr>
          <p:cNvPicPr>
            <a:picLocks noChangeAspect="1"/>
          </p:cNvPicPr>
          <p:nvPr/>
        </p:nvPicPr>
        <p:blipFill>
          <a:blip r:embed="rId4">
            <a:extLst>
              <a:ext uri="{28A0092B-C50C-407E-A947-70E740481C1C}">
                <a14:useLocalDpi xmlns:a14="http://schemas.microsoft.com/office/drawing/2010/main" val="0"/>
              </a:ext>
            </a:extLst>
          </a:blip>
          <a:srcRect l="7214" r="24583" b="3"/>
          <a:stretch/>
        </p:blipFill>
        <p:spPr>
          <a:xfrm>
            <a:off x="113115" y="3510118"/>
            <a:ext cx="4557146" cy="3073561"/>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pic>
        <p:nvPicPr>
          <p:cNvPr id="5" name="Рисунок 4" descr="Изображение выглядит как промышленность, строительство, труба, инжиниринг&#10;&#10;Автоматически созданное описание">
            <a:extLst>
              <a:ext uri="{FF2B5EF4-FFF2-40B4-BE49-F238E27FC236}">
                <a16:creationId xmlns:a16="http://schemas.microsoft.com/office/drawing/2014/main" id="{91AB89BB-7FF0-7815-52C3-0DC643559AF4}"/>
              </a:ext>
            </a:extLst>
          </p:cNvPr>
          <p:cNvPicPr>
            <a:picLocks noChangeAspect="1"/>
          </p:cNvPicPr>
          <p:nvPr/>
        </p:nvPicPr>
        <p:blipFill rotWithShape="1">
          <a:blip r:embed="rId5">
            <a:extLst>
              <a:ext uri="{28A0092B-C50C-407E-A947-70E740481C1C}">
                <a14:useLocalDpi xmlns:a14="http://schemas.microsoft.com/office/drawing/2010/main" val="0"/>
              </a:ext>
            </a:extLst>
          </a:blip>
          <a:srcRect l="34519" r="13994" b="2"/>
          <a:stretch/>
        </p:blipFill>
        <p:spPr>
          <a:xfrm>
            <a:off x="4981876" y="259418"/>
            <a:ext cx="7078721" cy="6324262"/>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44232968"/>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454978" y="3679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9" name="Рисунок 8"/>
          <p:cNvPicPr>
            <a:picLocks noChangeAspect="1"/>
          </p:cNvPicPr>
          <p:nvPr/>
        </p:nvPicPr>
        <p:blipFill rotWithShape="1">
          <a:blip r:embed="rId2" cstate="print">
            <a:extLst>
              <a:ext uri="{28A0092B-C50C-407E-A947-70E740481C1C}">
                <a14:useLocalDpi xmlns:a14="http://schemas.microsoft.com/office/drawing/2010/main" val="0"/>
              </a:ext>
            </a:extLst>
          </a:blip>
          <a:srcRect r="9221" b="7058"/>
          <a:stretch/>
        </p:blipFill>
        <p:spPr>
          <a:xfrm>
            <a:off x="334327" y="274900"/>
            <a:ext cx="1045890" cy="1070817"/>
          </a:xfrm>
          <a:prstGeom prst="rect">
            <a:avLst/>
          </a:prstGeom>
        </p:spPr>
      </p:pic>
      <p:sp>
        <p:nvSpPr>
          <p:cNvPr id="11" name="Заголовок 1"/>
          <p:cNvSpPr txBox="1">
            <a:spLocks/>
          </p:cNvSpPr>
          <p:nvPr/>
        </p:nvSpPr>
        <p:spPr>
          <a:xfrm>
            <a:off x="1710928" y="249018"/>
            <a:ext cx="9356763" cy="1096700"/>
          </a:xfrm>
          <a:prstGeom prst="rect">
            <a:avLst/>
          </a:prstGeom>
          <a:effectLst>
            <a:outerShdw blurRad="25400" dir="17880000">
              <a:srgbClr val="000000">
                <a:alpha val="46000"/>
              </a:srgbClr>
            </a:outerShdw>
          </a:effectLst>
        </p:spPr>
        <p:txBody>
          <a:bodyPr vert="horz" lIns="91440" tIns="45720" rIns="91440" bIns="45720" rtlCol="0" anchor="ctr">
            <a:normAutofit fontScale="97500"/>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dirty="0">
                <a:solidFill>
                  <a:schemeClr val="bg1">
                    <a:lumMod val="95000"/>
                    <a:lumOff val="5000"/>
                  </a:schemeClr>
                </a:solidFill>
                <a:effectLst/>
              </a:rPr>
              <a:t>ERC prospects </a:t>
            </a:r>
            <a:endParaRPr lang="ru" sz="2800" b="1" dirty="0">
              <a:solidFill>
                <a:schemeClr val="bg1">
                  <a:lumMod val="95000"/>
                  <a:lumOff val="5000"/>
                </a:schemeClr>
              </a:solidFill>
              <a:effectLst/>
            </a:endParaRPr>
          </a:p>
        </p:txBody>
      </p:sp>
      <p:sp>
        <p:nvSpPr>
          <p:cNvPr id="4" name="Прямоугольник 3"/>
          <p:cNvSpPr/>
          <p:nvPr/>
        </p:nvSpPr>
        <p:spPr>
          <a:xfrm>
            <a:off x="454978" y="1440055"/>
            <a:ext cx="11377358" cy="1785104"/>
          </a:xfrm>
          <a:prstGeom prst="rect">
            <a:avLst/>
          </a:prstGeom>
        </p:spPr>
        <p:txBody>
          <a:bodyPr wrap="square">
            <a:spAutoFit/>
          </a:bodyPr>
          <a:lstStyle/>
          <a:p>
            <a:pPr algn="just">
              <a:spcBef>
                <a:spcPct val="0"/>
              </a:spcBef>
              <a:spcAft>
                <a:spcPts val="600"/>
              </a:spcAft>
            </a:pPr>
            <a:r>
              <a:rPr lang="en-US" dirty="0">
                <a:ln>
                  <a:solidFill>
                    <a:schemeClr val="bg1">
                      <a:lumMod val="75000"/>
                      <a:lumOff val="25000"/>
                      <a:alpha val="10000"/>
                    </a:schemeClr>
                  </a:solidFill>
                </a:ln>
                <a:solidFill>
                  <a:schemeClr val="bg1">
                    <a:lumMod val="95000"/>
                    <a:lumOff val="5000"/>
                  </a:schemeClr>
                </a:solidFill>
                <a:ea typeface="+mj-ea"/>
                <a:cs typeface="Trebuchet MS"/>
              </a:rPr>
              <a:t>Collaborative activities at the ERC provide opportunities to:</a:t>
            </a:r>
          </a:p>
          <a:p>
            <a:pPr marL="285750" indent="-285750" algn="just">
              <a:spcBef>
                <a:spcPct val="0"/>
              </a:spcBef>
              <a:spcAft>
                <a:spcPts val="600"/>
              </a:spcAft>
              <a:buFontTx/>
              <a:buChar char="-"/>
            </a:pPr>
            <a:r>
              <a:rPr lang="en-US" dirty="0">
                <a:ln>
                  <a:solidFill>
                    <a:schemeClr val="bg1">
                      <a:lumMod val="75000"/>
                      <a:lumOff val="25000"/>
                      <a:alpha val="10000"/>
                    </a:schemeClr>
                  </a:solidFill>
                </a:ln>
                <a:solidFill>
                  <a:schemeClr val="bg1">
                    <a:lumMod val="95000"/>
                    <a:lumOff val="5000"/>
                  </a:schemeClr>
                </a:solidFill>
                <a:ea typeface="+mj-ea"/>
                <a:cs typeface="Trebuchet MS"/>
              </a:rPr>
              <a:t>Develop businesses utilizing untapped mineral deposits.</a:t>
            </a:r>
          </a:p>
          <a:p>
            <a:pPr marL="285750" indent="-285750" algn="just">
              <a:spcBef>
                <a:spcPct val="0"/>
              </a:spcBef>
              <a:spcAft>
                <a:spcPts val="600"/>
              </a:spcAft>
              <a:buFontTx/>
              <a:buChar char="-"/>
            </a:pPr>
            <a:r>
              <a:rPr lang="en-US" dirty="0">
                <a:ln>
                  <a:solidFill>
                    <a:schemeClr val="bg1">
                      <a:lumMod val="75000"/>
                      <a:lumOff val="25000"/>
                      <a:alpha val="10000"/>
                    </a:schemeClr>
                  </a:solidFill>
                </a:ln>
                <a:solidFill>
                  <a:schemeClr val="bg1">
                    <a:lumMod val="95000"/>
                    <a:lumOff val="5000"/>
                  </a:schemeClr>
                </a:solidFill>
                <a:ea typeface="+mj-ea"/>
                <a:cs typeface="Trebuchet MS"/>
              </a:rPr>
              <a:t>Create new enterprises focused on innovative industrial processes.</a:t>
            </a:r>
          </a:p>
          <a:p>
            <a:pPr marL="285750" indent="-285750" algn="just">
              <a:spcBef>
                <a:spcPct val="0"/>
              </a:spcBef>
              <a:spcAft>
                <a:spcPts val="600"/>
              </a:spcAft>
              <a:buFontTx/>
              <a:buChar char="-"/>
            </a:pPr>
            <a:r>
              <a:rPr lang="en-US" dirty="0">
                <a:ln>
                  <a:solidFill>
                    <a:schemeClr val="bg1">
                      <a:lumMod val="75000"/>
                      <a:lumOff val="25000"/>
                      <a:alpha val="10000"/>
                    </a:schemeClr>
                  </a:solidFill>
                </a:ln>
                <a:solidFill>
                  <a:schemeClr val="bg1">
                    <a:lumMod val="95000"/>
                    <a:lumOff val="5000"/>
                  </a:schemeClr>
                </a:solidFill>
                <a:ea typeface="+mj-ea"/>
                <a:cs typeface="Trebuchet MS"/>
              </a:rPr>
              <a:t>Produce experimental batches of new products based on scientific and technical developments.</a:t>
            </a:r>
          </a:p>
          <a:p>
            <a:pPr marL="285750" indent="-285750" algn="just">
              <a:spcBef>
                <a:spcPct val="0"/>
              </a:spcBef>
              <a:spcAft>
                <a:spcPts val="600"/>
              </a:spcAft>
              <a:buFontTx/>
              <a:buChar char="-"/>
            </a:pPr>
            <a:r>
              <a:rPr lang="en-US" dirty="0">
                <a:ln>
                  <a:solidFill>
                    <a:schemeClr val="bg1">
                      <a:lumMod val="75000"/>
                      <a:lumOff val="25000"/>
                      <a:alpha val="10000"/>
                    </a:schemeClr>
                  </a:solidFill>
                </a:ln>
                <a:solidFill>
                  <a:schemeClr val="bg1">
                    <a:lumMod val="95000"/>
                    <a:lumOff val="5000"/>
                  </a:schemeClr>
                </a:solidFill>
                <a:ea typeface="+mj-ea"/>
                <a:cs typeface="Trebuchet MS"/>
              </a:rPr>
              <a:t>Involve R&amp;D teams and individual researchers in commercial applications.</a:t>
            </a:r>
          </a:p>
        </p:txBody>
      </p:sp>
      <p:pic>
        <p:nvPicPr>
          <p:cNvPr id="7" name="Рисунок 6"/>
          <p:cNvPicPr>
            <a:picLocks noChangeAspect="1"/>
          </p:cNvPicPr>
          <p:nvPr/>
        </p:nvPicPr>
        <p:blipFill rotWithShape="1">
          <a:blip r:embed="rId3" cstate="print">
            <a:extLst>
              <a:ext uri="{28A0092B-C50C-407E-A947-70E740481C1C}">
                <a14:useLocalDpi xmlns:a14="http://schemas.microsoft.com/office/drawing/2010/main" val="0"/>
              </a:ext>
            </a:extLst>
          </a:blip>
          <a:srcRect t="14182"/>
          <a:stretch/>
        </p:blipFill>
        <p:spPr>
          <a:xfrm>
            <a:off x="6104654" y="3362402"/>
            <a:ext cx="6035590" cy="3429122"/>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pic>
        <p:nvPicPr>
          <p:cNvPr id="10" name="Рисунок 9" descr="D:\Мои документы\Официальные документы\30 лет центру сентябрь 2024\Фото\Photos\ОЭК КПМС РК\NK0117.jpg"/>
          <p:cNvPicPr/>
          <p:nvPr/>
        </p:nvPicPr>
        <p:blipFill rotWithShape="1">
          <a:blip r:embed="rId4" cstate="print">
            <a:extLst>
              <a:ext uri="{28A0092B-C50C-407E-A947-70E740481C1C}">
                <a14:useLocalDpi xmlns:a14="http://schemas.microsoft.com/office/drawing/2010/main" val="0"/>
              </a:ext>
            </a:extLst>
          </a:blip>
          <a:srcRect t="4818" b="8467"/>
          <a:stretch/>
        </p:blipFill>
        <p:spPr bwMode="auto">
          <a:xfrm>
            <a:off x="43130" y="3362402"/>
            <a:ext cx="5940425" cy="3434324"/>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25493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12143" y="1920699"/>
            <a:ext cx="11455879" cy="4493538"/>
          </a:xfrm>
          <a:prstGeom prst="rect">
            <a:avLst/>
          </a:prstGeom>
        </p:spPr>
        <p:txBody>
          <a:bodyPr wrap="square">
            <a:spAutoFit/>
          </a:bodyPr>
          <a:lstStyle/>
          <a:p>
            <a:pPr algn="ctr" defTabSz="914400" eaLnBrk="0" fontAlgn="base" hangingPunct="0">
              <a:spcBef>
                <a:spcPct val="0"/>
              </a:spcBef>
              <a:spcAft>
                <a:spcPts val="1200"/>
              </a:spcAft>
            </a:pPr>
            <a:r>
              <a:rPr lang="en-US" sz="2000" b="1"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Contact Details</a:t>
            </a:r>
            <a:endParaRPr lang="ru-RU" sz="2000" b="1"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endParaRPr>
          </a:p>
          <a:p>
            <a:pPr algn="ctr" defTabSz="914400" eaLnBrk="0" fontAlgn="base" hangingPunct="0">
              <a:spcBef>
                <a:spcPct val="0"/>
              </a:spcBef>
              <a:spcAft>
                <a:spcPct val="0"/>
              </a:spcAft>
            </a:pPr>
            <a:r>
              <a:rPr lang="en-US"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Republic of Kazakhstan</a:t>
            </a:r>
            <a:r>
              <a:rPr lang="ru-RU"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050036</a:t>
            </a:r>
          </a:p>
          <a:p>
            <a:pPr algn="ctr" defTabSz="914400" eaLnBrk="0" fontAlgn="base" hangingPunct="0">
              <a:spcBef>
                <a:spcPct val="0"/>
              </a:spcBef>
              <a:spcAft>
                <a:spcPct val="0"/>
              </a:spcAft>
            </a:pPr>
            <a:r>
              <a:rPr lang="en-US"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67 </a:t>
            </a:r>
            <a:r>
              <a:rPr lang="en-US" sz="2000" dirty="0" err="1">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Zhandosov</a:t>
            </a:r>
            <a:r>
              <a:rPr lang="en-US"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a:t>
            </a:r>
            <a:r>
              <a:rPr lang="en-US" sz="2000" dirty="0" err="1">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st.</a:t>
            </a:r>
            <a:r>
              <a:rPr lang="en-US"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Almaty</a:t>
            </a:r>
          </a:p>
          <a:p>
            <a:pPr algn="ctr" defTabSz="914400" eaLnBrk="0" fontAlgn="base" hangingPunct="0">
              <a:spcBef>
                <a:spcPct val="0"/>
              </a:spcBef>
              <a:spcAft>
                <a:spcPct val="0"/>
              </a:spcAft>
            </a:pPr>
            <a:r>
              <a:rPr lang="en-US"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Phone Numbers:</a:t>
            </a:r>
          </a:p>
          <a:p>
            <a:pPr algn="ctr" defTabSz="914400" eaLnBrk="0" fontAlgn="base" hangingPunct="0">
              <a:spcBef>
                <a:spcPct val="0"/>
              </a:spcBef>
              <a:spcAft>
                <a:spcPct val="0"/>
              </a:spcAft>
            </a:pPr>
            <a:r>
              <a:rPr lang="en-US"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+7 (727) 259 00 70</a:t>
            </a:r>
          </a:p>
          <a:p>
            <a:pPr algn="ctr" defTabSz="914400" eaLnBrk="0" fontAlgn="base" hangingPunct="0">
              <a:spcBef>
                <a:spcPct val="0"/>
              </a:spcBef>
              <a:spcAft>
                <a:spcPct val="0"/>
              </a:spcAft>
            </a:pPr>
            <a:r>
              <a:rPr lang="en-US"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+7 (701) 721 86 86</a:t>
            </a:r>
          </a:p>
          <a:p>
            <a:pPr algn="ctr" defTabSz="914400" eaLnBrk="0" fontAlgn="base" hangingPunct="0">
              <a:spcBef>
                <a:spcPct val="0"/>
              </a:spcBef>
              <a:spcAft>
                <a:spcPct val="0"/>
              </a:spcAft>
            </a:pPr>
            <a:r>
              <a:rPr lang="en-US"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+7 (707) 141 42 41</a:t>
            </a:r>
          </a:p>
          <a:p>
            <a:pPr algn="ctr" defTabSz="914400" eaLnBrk="0" fontAlgn="base" hangingPunct="0">
              <a:spcBef>
                <a:spcPct val="0"/>
              </a:spcBef>
              <a:spcAft>
                <a:spcPct val="0"/>
              </a:spcAft>
            </a:pPr>
            <a:r>
              <a:rPr lang="en-US"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+7 (701) 757 79 98</a:t>
            </a:r>
            <a:endParaRPr lang="ru-RU"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endParaRPr>
          </a:p>
          <a:p>
            <a:pPr algn="ctr" defTabSz="914400" eaLnBrk="0" fontAlgn="base" hangingPunct="0">
              <a:spcBef>
                <a:spcPct val="0"/>
              </a:spcBef>
              <a:spcAft>
                <a:spcPct val="0"/>
              </a:spcAft>
            </a:pPr>
            <a:endParaRPr lang="ru-RU"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endParaRPr>
          </a:p>
          <a:p>
            <a:pPr algn="ctr" defTabSz="914400" eaLnBrk="0" fontAlgn="base" hangingPunct="0">
              <a:spcBef>
                <a:spcPct val="0"/>
              </a:spcBef>
              <a:spcAft>
                <a:spcPct val="0"/>
              </a:spcAft>
            </a:pPr>
            <a:r>
              <a:rPr lang="ru-RU" sz="2000" b="1"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E-</a:t>
            </a:r>
            <a:r>
              <a:rPr lang="ru-RU" sz="2000" b="1" dirty="0" err="1">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mail</a:t>
            </a:r>
            <a:r>
              <a:rPr lang="ru-RU"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nc@cmrp.kz</a:t>
            </a:r>
          </a:p>
          <a:p>
            <a:pPr algn="ctr" defTabSz="914400" eaLnBrk="0" fontAlgn="base" hangingPunct="0">
              <a:spcBef>
                <a:spcPct val="0"/>
              </a:spcBef>
              <a:spcAft>
                <a:spcPct val="0"/>
              </a:spcAft>
            </a:pPr>
            <a:r>
              <a:rPr lang="ru-RU" sz="28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a:t>
            </a:r>
            <a:endParaRPr lang="en-US" sz="28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endParaRPr>
          </a:p>
          <a:p>
            <a:pPr defTabSz="914400" eaLnBrk="0" fontAlgn="base" hangingPunct="0">
              <a:spcBef>
                <a:spcPct val="0"/>
              </a:spcBef>
              <a:spcAft>
                <a:spcPct val="0"/>
              </a:spcAft>
            </a:pPr>
            <a:r>
              <a:rPr lang="en-US" sz="2800" b="1"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a:t>
            </a:r>
            <a:endParaRPr lang="en-US" sz="2000" b="1"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endParaRPr>
          </a:p>
          <a:p>
            <a:pPr defTabSz="914400" eaLnBrk="0" fontAlgn="base" hangingPunct="0">
              <a:spcBef>
                <a:spcPct val="0"/>
              </a:spcBef>
              <a:spcAft>
                <a:spcPct val="0"/>
              </a:spcAft>
            </a:pPr>
            <a:r>
              <a:rPr lang="en-US" sz="2000" b="1"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Website</a:t>
            </a:r>
            <a:r>
              <a:rPr lang="ru-RU"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a:t>
            </a:r>
            <a:r>
              <a:rPr lang="en-US"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cmrp.kz </a:t>
            </a:r>
            <a:r>
              <a:rPr lang="ru-RU"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a:t>
            </a:r>
            <a:r>
              <a:rPr lang="en-US"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a:t>
            </a:r>
            <a:r>
              <a:rPr lang="en-US" altLang="ru-RU"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facebook.com/</a:t>
            </a:r>
            <a:r>
              <a:rPr lang="en-US" altLang="ru-RU" sz="2000" dirty="0" err="1">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nckpms</a:t>
            </a:r>
            <a:r>
              <a:rPr lang="ru-RU" altLang="ru-RU"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a:t>
            </a:r>
            <a:r>
              <a:rPr lang="en-US" altLang="ru-RU"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rPr>
              <a:t>     instagram.com/cmrp.kz</a:t>
            </a:r>
            <a:endParaRPr lang="ru-RU" altLang="ru-RU" sz="2000" dirty="0">
              <a:ln>
                <a:solidFill>
                  <a:schemeClr val="bg1">
                    <a:lumMod val="75000"/>
                    <a:lumOff val="25000"/>
                    <a:alpha val="10000"/>
                  </a:schemeClr>
                </a:solidFill>
              </a:ln>
              <a:solidFill>
                <a:schemeClr val="bg1">
                  <a:lumMod val="95000"/>
                  <a:lumOff val="5000"/>
                </a:schemeClr>
              </a:solidFill>
              <a:effectLst>
                <a:outerShdw blurRad="9525" dist="25400" dir="14640000" algn="tl" rotWithShape="0">
                  <a:schemeClr val="bg1">
                    <a:alpha val="30000"/>
                  </a:schemeClr>
                </a:outerShdw>
              </a:effectLst>
              <a:latin typeface="+mj-lt"/>
              <a:ea typeface="+mj-ea"/>
              <a:cs typeface="Trebuchet MS"/>
            </a:endParaRPr>
          </a:p>
        </p:txBody>
      </p:sp>
      <p:sp>
        <p:nvSpPr>
          <p:cNvPr id="3" name="Rectangle 3"/>
          <p:cNvSpPr>
            <a:spLocks noChangeArrowheads="1"/>
          </p:cNvSpPr>
          <p:nvPr/>
        </p:nvSpPr>
        <p:spPr bwMode="auto">
          <a:xfrm>
            <a:off x="454978" y="3679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9" name="Рисунок 8"/>
          <p:cNvPicPr>
            <a:picLocks noChangeAspect="1"/>
          </p:cNvPicPr>
          <p:nvPr/>
        </p:nvPicPr>
        <p:blipFill rotWithShape="1">
          <a:blip r:embed="rId2" cstate="print">
            <a:extLst>
              <a:ext uri="{28A0092B-C50C-407E-A947-70E740481C1C}">
                <a14:useLocalDpi xmlns:a14="http://schemas.microsoft.com/office/drawing/2010/main" val="0"/>
              </a:ext>
            </a:extLst>
          </a:blip>
          <a:srcRect r="9221" b="7058"/>
          <a:stretch/>
        </p:blipFill>
        <p:spPr>
          <a:xfrm>
            <a:off x="334327" y="274900"/>
            <a:ext cx="1045890" cy="1070817"/>
          </a:xfrm>
          <a:prstGeom prst="rect">
            <a:avLst/>
          </a:prstGeom>
        </p:spPr>
      </p:pic>
      <p:sp>
        <p:nvSpPr>
          <p:cNvPr id="11" name="Заголовок 1"/>
          <p:cNvSpPr txBox="1">
            <a:spLocks/>
          </p:cNvSpPr>
          <p:nvPr/>
        </p:nvSpPr>
        <p:spPr>
          <a:xfrm>
            <a:off x="1710928" y="249017"/>
            <a:ext cx="9680100" cy="1355489"/>
          </a:xfrm>
          <a:prstGeom prst="rect">
            <a:avLst/>
          </a:prstGeom>
          <a:effectLst>
            <a:outerShdw blurRad="25400" dir="17880000">
              <a:srgbClr val="000000">
                <a:alpha val="46000"/>
              </a:srgbClr>
            </a:outerShdw>
          </a:effectLst>
        </p:spPr>
        <p:txBody>
          <a:bodyPr vert="horz" lIns="91440" tIns="45720" rIns="91440" bIns="45720" rtlCol="0" anchor="ctr">
            <a:normAutofit fontScale="97500"/>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dirty="0">
                <a:solidFill>
                  <a:schemeClr val="bg1">
                    <a:lumMod val="95000"/>
                    <a:lumOff val="5000"/>
                  </a:schemeClr>
                </a:solidFill>
                <a:effectLst/>
              </a:rPr>
              <a:t>Republican State Enterprise “National Center for Complex Processing of Raw Materials”</a:t>
            </a:r>
            <a:endParaRPr lang="ru" sz="2800" b="1" dirty="0">
              <a:solidFill>
                <a:schemeClr val="bg1">
                  <a:lumMod val="95000"/>
                  <a:lumOff val="5000"/>
                </a:schemeClr>
              </a:solidFill>
              <a:effectLst/>
            </a:endParaRPr>
          </a:p>
        </p:txBody>
      </p:sp>
      <p:pic>
        <p:nvPicPr>
          <p:cNvPr id="1026" name="Picture 2" descr="FaceBoo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1741" y="5365325"/>
            <a:ext cx="596682" cy="5966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tagra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34382" y="5365326"/>
            <a:ext cx="596682" cy="596682"/>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5"/>
          <a:stretch>
            <a:fillRect/>
          </a:stretch>
        </p:blipFill>
        <p:spPr>
          <a:xfrm>
            <a:off x="2211615" y="5268285"/>
            <a:ext cx="698642" cy="693722"/>
          </a:xfrm>
          <a:prstGeom prst="rect">
            <a:avLst/>
          </a:prstGeom>
        </p:spPr>
      </p:pic>
    </p:spTree>
    <p:extLst>
      <p:ext uri="{BB962C8B-B14F-4D97-AF65-F5344CB8AC3E}">
        <p14:creationId xmlns:p14="http://schemas.microsoft.com/office/powerpoint/2010/main" val="1635156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cstate="print">
            <a:extLst>
              <a:ext uri="{28A0092B-C50C-407E-A947-70E740481C1C}">
                <a14:useLocalDpi xmlns:a14="http://schemas.microsoft.com/office/drawing/2010/main" val="0"/>
              </a:ext>
            </a:extLst>
          </a:blip>
          <a:srcRect r="9221" b="7058"/>
          <a:stretch/>
        </p:blipFill>
        <p:spPr>
          <a:xfrm>
            <a:off x="334327" y="274900"/>
            <a:ext cx="1045890" cy="1070817"/>
          </a:xfrm>
          <a:prstGeom prst="rect">
            <a:avLst/>
          </a:prstGeom>
        </p:spPr>
      </p:pic>
      <p:pic>
        <p:nvPicPr>
          <p:cNvPr id="8" name="Рисунок 7" descr="D:\Мои документы\Официальные документы\30 лет центру сентябрь 2024\Фото\Photos\ОЭК КПМС РК\NK000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6520" y="1380745"/>
            <a:ext cx="5096256" cy="3726862"/>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sp>
        <p:nvSpPr>
          <p:cNvPr id="3" name="Прямоугольник 2"/>
          <p:cNvSpPr/>
          <p:nvPr/>
        </p:nvSpPr>
        <p:spPr>
          <a:xfrm>
            <a:off x="467557" y="1691293"/>
            <a:ext cx="5565482" cy="2862322"/>
          </a:xfrm>
          <a:prstGeom prst="rect">
            <a:avLst/>
          </a:prstGeom>
        </p:spPr>
        <p:txBody>
          <a:bodyPr wrap="square">
            <a:spAutoFit/>
          </a:bodyPr>
          <a:lstStyle/>
          <a:p>
            <a:pPr>
              <a:spcAft>
                <a:spcPts val="0"/>
              </a:spcAft>
            </a:pPr>
            <a:r>
              <a:rPr lang="en-US" b="1" dirty="0">
                <a:solidFill>
                  <a:srgbClr val="002060"/>
                </a:solidFill>
                <a:ea typeface="Calibri" panose="020F0502020204030204" pitchFamily="34" charset="0"/>
                <a:cs typeface="Times New Roman" panose="02020603050405020304" pitchFamily="18" charset="0"/>
              </a:rPr>
              <a:t>Location Details:</a:t>
            </a:r>
          </a:p>
          <a:p>
            <a:pPr marL="285750" indent="-285750">
              <a:spcAft>
                <a:spcPts val="0"/>
              </a:spcAft>
              <a:buFontTx/>
              <a:buChar char="-"/>
            </a:pPr>
            <a:r>
              <a:rPr lang="en-US" dirty="0">
                <a:solidFill>
                  <a:srgbClr val="002060"/>
                </a:solidFill>
                <a:ea typeface="Calibri" panose="020F0502020204030204" pitchFamily="34" charset="0"/>
                <a:cs typeface="Times New Roman" panose="02020603050405020304" pitchFamily="18" charset="0"/>
              </a:rPr>
              <a:t>City: Almaty</a:t>
            </a:r>
          </a:p>
          <a:p>
            <a:pPr marL="285750" indent="-285750">
              <a:spcAft>
                <a:spcPts val="0"/>
              </a:spcAft>
              <a:buFontTx/>
              <a:buChar char="-"/>
            </a:pPr>
            <a:r>
              <a:rPr lang="en-US" dirty="0">
                <a:solidFill>
                  <a:srgbClr val="002060"/>
                </a:solidFill>
                <a:ea typeface="Calibri" panose="020F0502020204030204" pitchFamily="34" charset="0"/>
                <a:cs typeface="Times New Roman" panose="02020603050405020304" pitchFamily="18" charset="0"/>
              </a:rPr>
              <a:t>District: </a:t>
            </a:r>
            <a:r>
              <a:rPr lang="en-US" dirty="0" err="1">
                <a:solidFill>
                  <a:srgbClr val="002060"/>
                </a:solidFill>
                <a:ea typeface="Calibri" panose="020F0502020204030204" pitchFamily="34" charset="0"/>
                <a:cs typeface="Times New Roman" panose="02020603050405020304" pitchFamily="18" charset="0"/>
              </a:rPr>
              <a:t>Turksib</a:t>
            </a:r>
            <a:endParaRPr lang="en-US" dirty="0">
              <a:solidFill>
                <a:srgbClr val="002060"/>
              </a:solidFill>
              <a:ea typeface="Calibri" panose="020F0502020204030204" pitchFamily="34" charset="0"/>
              <a:cs typeface="Times New Roman" panose="02020603050405020304" pitchFamily="18" charset="0"/>
            </a:endParaRPr>
          </a:p>
          <a:p>
            <a:pPr marL="285750" indent="-285750">
              <a:spcAft>
                <a:spcPts val="0"/>
              </a:spcAft>
              <a:buFontTx/>
              <a:buChar char="-"/>
            </a:pPr>
            <a:r>
              <a:rPr lang="en-US" dirty="0">
                <a:solidFill>
                  <a:srgbClr val="002060"/>
                </a:solidFill>
                <a:ea typeface="Calibri" panose="020F0502020204030204" pitchFamily="34" charset="0"/>
                <a:cs typeface="Times New Roman" panose="02020603050405020304" pitchFamily="18" charset="0"/>
              </a:rPr>
              <a:t>Address: </a:t>
            </a:r>
            <a:r>
              <a:rPr lang="en-US" dirty="0" err="1">
                <a:solidFill>
                  <a:srgbClr val="002060"/>
                </a:solidFill>
                <a:ea typeface="Calibri" panose="020F0502020204030204" pitchFamily="34" charset="0"/>
                <a:cs typeface="Times New Roman" panose="02020603050405020304" pitchFamily="18" charset="0"/>
              </a:rPr>
              <a:t>Krasnogorskaya</a:t>
            </a:r>
            <a:r>
              <a:rPr lang="en-US" dirty="0">
                <a:solidFill>
                  <a:srgbClr val="002060"/>
                </a:solidFill>
                <a:ea typeface="Calibri" panose="020F0502020204030204" pitchFamily="34" charset="0"/>
                <a:cs typeface="Times New Roman" panose="02020603050405020304" pitchFamily="18" charset="0"/>
              </a:rPr>
              <a:t> Street, 71</a:t>
            </a:r>
          </a:p>
          <a:p>
            <a:pPr marL="285750" indent="-285750">
              <a:spcAft>
                <a:spcPts val="0"/>
              </a:spcAft>
              <a:buFontTx/>
              <a:buChar char="-"/>
            </a:pPr>
            <a:r>
              <a:rPr lang="en-US" dirty="0">
                <a:solidFill>
                  <a:srgbClr val="002060"/>
                </a:solidFill>
                <a:ea typeface="Calibri" panose="020F0502020204030204" pitchFamily="34" charset="0"/>
                <a:cs typeface="Times New Roman" panose="02020603050405020304" pitchFamily="18" charset="0"/>
              </a:rPr>
              <a:t>Number of Floors: 1</a:t>
            </a:r>
          </a:p>
          <a:p>
            <a:pPr marL="285750" indent="-285750">
              <a:spcAft>
                <a:spcPts val="0"/>
              </a:spcAft>
              <a:buFontTx/>
              <a:buChar char="-"/>
            </a:pPr>
            <a:r>
              <a:rPr lang="en-US" dirty="0">
                <a:solidFill>
                  <a:srgbClr val="002060"/>
                </a:solidFill>
                <a:ea typeface="Calibri" panose="020F0502020204030204" pitchFamily="34" charset="0"/>
                <a:cs typeface="Times New Roman" panose="02020603050405020304" pitchFamily="18" charset="0"/>
              </a:rPr>
              <a:t>Railway Spur: 2,378 meters</a:t>
            </a:r>
          </a:p>
          <a:p>
            <a:pPr marL="285750" indent="-285750">
              <a:spcAft>
                <a:spcPts val="0"/>
              </a:spcAft>
              <a:buFontTx/>
              <a:buChar char="-"/>
            </a:pPr>
            <a:r>
              <a:rPr lang="en-US" dirty="0">
                <a:solidFill>
                  <a:srgbClr val="002060"/>
                </a:solidFill>
                <a:ea typeface="Calibri" panose="020F0502020204030204" pitchFamily="34" charset="0"/>
                <a:cs typeface="Times New Roman" panose="02020603050405020304" pitchFamily="18" charset="0"/>
              </a:rPr>
              <a:t>Wall Material: Reinforced concrete panels</a:t>
            </a:r>
          </a:p>
          <a:p>
            <a:pPr marL="285750" indent="-285750">
              <a:spcAft>
                <a:spcPts val="0"/>
              </a:spcAft>
              <a:buFontTx/>
              <a:buChar char="-"/>
            </a:pPr>
            <a:r>
              <a:rPr lang="en-US" dirty="0">
                <a:solidFill>
                  <a:srgbClr val="002060"/>
                </a:solidFill>
                <a:ea typeface="Calibri" panose="020F0502020204030204" pitchFamily="34" charset="0"/>
                <a:cs typeface="Times New Roman" panose="02020603050405020304" pitchFamily="18" charset="0"/>
              </a:rPr>
              <a:t>Year Built: 1976</a:t>
            </a:r>
          </a:p>
          <a:p>
            <a:pPr marL="285750" indent="-285750">
              <a:spcAft>
                <a:spcPts val="0"/>
              </a:spcAft>
              <a:buFontTx/>
              <a:buChar char="-"/>
            </a:pPr>
            <a:r>
              <a:rPr lang="en-US" dirty="0">
                <a:solidFill>
                  <a:srgbClr val="002060"/>
                </a:solidFill>
                <a:ea typeface="Calibri" panose="020F0502020204030204" pitchFamily="34" charset="0"/>
                <a:cs typeface="Times New Roman" panose="02020603050405020304" pitchFamily="18" charset="0"/>
              </a:rPr>
              <a:t>Land Use Designation: Operation and maintenance of administrative and industrial buildings</a:t>
            </a:r>
            <a:endParaRPr lang="ru-RU" dirty="0">
              <a:solidFill>
                <a:srgbClr val="002060"/>
              </a:solidFill>
              <a:ea typeface="Calibri" panose="020F0502020204030204" pitchFamily="34" charset="0"/>
              <a:cs typeface="Times New Roman" panose="02020603050405020304" pitchFamily="18" charset="0"/>
            </a:endParaRPr>
          </a:p>
        </p:txBody>
      </p:sp>
      <p:sp>
        <p:nvSpPr>
          <p:cNvPr id="9" name="Заголовок 1"/>
          <p:cNvSpPr txBox="1">
            <a:spLocks/>
          </p:cNvSpPr>
          <p:nvPr/>
        </p:nvSpPr>
        <p:spPr>
          <a:xfrm>
            <a:off x="3364465" y="458359"/>
            <a:ext cx="5314912" cy="434245"/>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dirty="0">
                <a:effectLst/>
              </a:rPr>
              <a:t>Overview </a:t>
            </a:r>
            <a:endParaRPr lang="ru-KZ" sz="2800" b="1" dirty="0">
              <a:effectLst/>
            </a:endParaRPr>
          </a:p>
        </p:txBody>
      </p:sp>
      <p:sp>
        <p:nvSpPr>
          <p:cNvPr id="5" name="Прямоугольник 4"/>
          <p:cNvSpPr/>
          <p:nvPr/>
        </p:nvSpPr>
        <p:spPr>
          <a:xfrm>
            <a:off x="467557" y="5102289"/>
            <a:ext cx="11287697" cy="1200329"/>
          </a:xfrm>
          <a:prstGeom prst="rect">
            <a:avLst/>
          </a:prstGeom>
        </p:spPr>
        <p:txBody>
          <a:bodyPr wrap="square">
            <a:spAutoFit/>
          </a:bodyPr>
          <a:lstStyle/>
          <a:p>
            <a:pPr algn="just"/>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The ERC currently operates three production workshops, </a:t>
            </a:r>
          </a:p>
          <a:p>
            <a:pPr algn="just"/>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including an innovative line for producing multi-functional silicon-carbon material.</a:t>
            </a:r>
          </a:p>
          <a:p>
            <a:pPr algn="just"/>
            <a:r>
              <a:rPr lang="en-US" b="1" dirty="0">
                <a:solidFill>
                  <a:srgbClr val="002060"/>
                </a:solidFill>
              </a:rPr>
              <a:t>Planned Expansion:</a:t>
            </a:r>
          </a:p>
          <a:p>
            <a:pPr marL="285750" indent="-285750" algn="just">
              <a:buFontTx/>
              <a:buChar char="-"/>
            </a:pPr>
            <a:r>
              <a:rPr lang="en-US" dirty="0">
                <a:solidFill>
                  <a:srgbClr val="002060"/>
                </a:solidFill>
              </a:rPr>
              <a:t>Launch and maintenance of an innovative gas block production line.</a:t>
            </a:r>
          </a:p>
        </p:txBody>
      </p:sp>
    </p:spTree>
    <p:extLst>
      <p:ext uri="{BB962C8B-B14F-4D97-AF65-F5344CB8AC3E}">
        <p14:creationId xmlns:p14="http://schemas.microsoft.com/office/powerpoint/2010/main" val="4157083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cstate="print">
            <a:extLst>
              <a:ext uri="{28A0092B-C50C-407E-A947-70E740481C1C}">
                <a14:useLocalDpi xmlns:a14="http://schemas.microsoft.com/office/drawing/2010/main" val="0"/>
              </a:ext>
            </a:extLst>
          </a:blip>
          <a:srcRect r="9221" b="7058"/>
          <a:stretch/>
        </p:blipFill>
        <p:spPr>
          <a:xfrm>
            <a:off x="334327" y="274900"/>
            <a:ext cx="1045890" cy="1070817"/>
          </a:xfrm>
          <a:prstGeom prst="rect">
            <a:avLst/>
          </a:prstGeom>
        </p:spPr>
      </p:pic>
      <p:sp>
        <p:nvSpPr>
          <p:cNvPr id="5" name="Прямоугольник 4"/>
          <p:cNvSpPr/>
          <p:nvPr/>
        </p:nvSpPr>
        <p:spPr>
          <a:xfrm>
            <a:off x="193975" y="1533079"/>
            <a:ext cx="3986783" cy="946156"/>
          </a:xfrm>
          <a:prstGeom prst="rect">
            <a:avLst/>
          </a:prstGeom>
        </p:spPr>
        <p:txBody>
          <a:bodyPr wrap="square">
            <a:spAutoFit/>
          </a:bodyPr>
          <a:lstStyle/>
          <a:p>
            <a:pPr algn="just"/>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Completed engineering and geodetic surveys at a 1:1000 scale.</a:t>
            </a:r>
            <a:endParaRPr lang="kk-KZ"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15000"/>
              </a:lnSpc>
            </a:pPr>
            <a:endParaRPr lang="ru-KZ"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066316062"/>
              </p:ext>
            </p:extLst>
          </p:nvPr>
        </p:nvGraphicFramePr>
        <p:xfrm>
          <a:off x="228403" y="2423742"/>
          <a:ext cx="3922776" cy="3943805"/>
        </p:xfrm>
        <a:graphic>
          <a:graphicData uri="http://schemas.openxmlformats.org/drawingml/2006/table">
            <a:tbl>
              <a:tblPr firstRow="1" firstCol="1" bandRow="1" bandCol="1">
                <a:tableStyleId>{5C22544A-7EE6-4342-B048-85BDC9FD1C3A}</a:tableStyleId>
              </a:tblPr>
              <a:tblGrid>
                <a:gridCol w="2817889">
                  <a:extLst>
                    <a:ext uri="{9D8B030D-6E8A-4147-A177-3AD203B41FA5}">
                      <a16:colId xmlns:a16="http://schemas.microsoft.com/office/drawing/2014/main" val="592314455"/>
                    </a:ext>
                  </a:extLst>
                </a:gridCol>
                <a:gridCol w="1104887">
                  <a:extLst>
                    <a:ext uri="{9D8B030D-6E8A-4147-A177-3AD203B41FA5}">
                      <a16:colId xmlns:a16="http://schemas.microsoft.com/office/drawing/2014/main" val="3029303866"/>
                    </a:ext>
                  </a:extLst>
                </a:gridCol>
              </a:tblGrid>
              <a:tr h="774225">
                <a:tc>
                  <a:txBody>
                    <a:bodyPr/>
                    <a:lstStyle/>
                    <a:p>
                      <a:pPr rtl="0" fontAlgn="b"/>
                      <a:r>
                        <a:rPr lang="en-US" b="0" dirty="0">
                          <a:solidFill>
                            <a:srgbClr val="002060"/>
                          </a:solidFill>
                          <a:effectLst/>
                        </a:rPr>
                        <a:t>Total area within boundaries of the plot</a:t>
                      </a:r>
                    </a:p>
                  </a:txBody>
                  <a:tcPr marL="28575" marR="28575"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b="0" dirty="0">
                          <a:solidFill>
                            <a:srgbClr val="002060"/>
                          </a:solidFill>
                          <a:effectLst/>
                        </a:rPr>
                        <a:t>40,000 m²</a:t>
                      </a:r>
                    </a:p>
                  </a:txBody>
                  <a:tcPr marL="28575" marR="28575"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85000"/>
                      </a:schemeClr>
                    </a:solidFill>
                  </a:tcPr>
                </a:tc>
                <a:extLst>
                  <a:ext uri="{0D108BD9-81ED-4DB2-BD59-A6C34878D82A}">
                    <a16:rowId xmlns:a16="http://schemas.microsoft.com/office/drawing/2014/main" val="4116469542"/>
                  </a:ext>
                </a:extLst>
              </a:tr>
              <a:tr h="402828">
                <a:tc>
                  <a:txBody>
                    <a:bodyPr/>
                    <a:lstStyle/>
                    <a:p>
                      <a:pPr rtl="0" fontAlgn="b"/>
                      <a:r>
                        <a:rPr lang="en-US" b="0" dirty="0">
                          <a:solidFill>
                            <a:srgbClr val="002060"/>
                          </a:solidFill>
                          <a:effectLst/>
                        </a:rPr>
                        <a:t>Developed area</a:t>
                      </a:r>
                    </a:p>
                  </a:txBody>
                  <a:tcPr marL="28575" marR="28575" marT="19050" marB="19050" anchor="ctr">
                    <a:lnT w="12700" cap="flat" cmpd="sng" algn="ctr">
                      <a:solidFill>
                        <a:schemeClr val="tx1"/>
                      </a:solidFill>
                      <a:prstDash val="solid"/>
                      <a:round/>
                      <a:headEnd type="none" w="med" len="med"/>
                      <a:tailEnd type="none" w="med" len="med"/>
                    </a:lnT>
                  </a:tcPr>
                </a:tc>
                <a:tc>
                  <a:txBody>
                    <a:bodyPr/>
                    <a:lstStyle/>
                    <a:p>
                      <a:pPr algn="ctr" rtl="0" fontAlgn="b"/>
                      <a:r>
                        <a:rPr lang="en-US" dirty="0">
                          <a:solidFill>
                            <a:srgbClr val="002060"/>
                          </a:solidFill>
                          <a:effectLst/>
                        </a:rPr>
                        <a:t>14,700 m²</a:t>
                      </a:r>
                    </a:p>
                  </a:txBody>
                  <a:tcPr marL="28575" marR="28575" marT="19050" marB="19050" anchor="ctr">
                    <a:lnT w="12700" cap="flat" cmpd="sng" algn="ctr">
                      <a:solidFill>
                        <a:schemeClr val="tx1"/>
                      </a:solidFill>
                      <a:prstDash val="solid"/>
                      <a:round/>
                      <a:headEnd type="none" w="med" len="med"/>
                      <a:tailEnd type="none" w="med" len="med"/>
                    </a:lnT>
                    <a:solidFill>
                      <a:schemeClr val="tx1">
                        <a:lumMod val="85000"/>
                      </a:schemeClr>
                    </a:solidFill>
                  </a:tcPr>
                </a:tc>
                <a:extLst>
                  <a:ext uri="{0D108BD9-81ED-4DB2-BD59-A6C34878D82A}">
                    <a16:rowId xmlns:a16="http://schemas.microsoft.com/office/drawing/2014/main" val="97365338"/>
                  </a:ext>
                </a:extLst>
              </a:tr>
              <a:tr h="402828">
                <a:tc>
                  <a:txBody>
                    <a:bodyPr/>
                    <a:lstStyle/>
                    <a:p>
                      <a:pPr rtl="0" fontAlgn="b"/>
                      <a:r>
                        <a:rPr lang="en-US" b="0" dirty="0">
                          <a:solidFill>
                            <a:srgbClr val="002060"/>
                          </a:solidFill>
                          <a:effectLst/>
                        </a:rPr>
                        <a:t>Including railway spur</a:t>
                      </a:r>
                    </a:p>
                  </a:txBody>
                  <a:tcPr marL="28575" marR="28575" marT="19050" marB="19050" anchor="ctr"/>
                </a:tc>
                <a:tc>
                  <a:txBody>
                    <a:bodyPr/>
                    <a:lstStyle/>
                    <a:p>
                      <a:pPr algn="ctr" rtl="0" fontAlgn="b"/>
                      <a:r>
                        <a:rPr lang="en-US" dirty="0">
                          <a:solidFill>
                            <a:srgbClr val="002060"/>
                          </a:solidFill>
                          <a:effectLst/>
                        </a:rPr>
                        <a:t>200 m</a:t>
                      </a:r>
                    </a:p>
                  </a:txBody>
                  <a:tcPr marL="28575" marR="28575" marT="19050" marB="19050" anchor="ctr">
                    <a:solidFill>
                      <a:schemeClr val="tx1">
                        <a:lumMod val="85000"/>
                      </a:schemeClr>
                    </a:solidFill>
                  </a:tcPr>
                </a:tc>
                <a:extLst>
                  <a:ext uri="{0D108BD9-81ED-4DB2-BD59-A6C34878D82A}">
                    <a16:rowId xmlns:a16="http://schemas.microsoft.com/office/drawing/2014/main" val="2423822888"/>
                  </a:ext>
                </a:extLst>
              </a:tr>
              <a:tr h="402828">
                <a:tc>
                  <a:txBody>
                    <a:bodyPr/>
                    <a:lstStyle/>
                    <a:p>
                      <a:pPr rtl="0" fontAlgn="b"/>
                      <a:r>
                        <a:rPr lang="en-US" b="0" dirty="0">
                          <a:solidFill>
                            <a:srgbClr val="002060"/>
                          </a:solidFill>
                          <a:effectLst/>
                        </a:rPr>
                        <a:t>ERC construction area</a:t>
                      </a:r>
                    </a:p>
                  </a:txBody>
                  <a:tcPr marL="28575" marR="28575" marT="19050" marB="19050" anchor="ctr"/>
                </a:tc>
                <a:tc>
                  <a:txBody>
                    <a:bodyPr/>
                    <a:lstStyle/>
                    <a:p>
                      <a:pPr algn="ctr" rtl="0" fontAlgn="b"/>
                      <a:r>
                        <a:rPr lang="en-US" dirty="0">
                          <a:solidFill>
                            <a:srgbClr val="002060"/>
                          </a:solidFill>
                          <a:effectLst/>
                        </a:rPr>
                        <a:t>13,700 m²</a:t>
                      </a:r>
                    </a:p>
                  </a:txBody>
                  <a:tcPr marL="28575" marR="28575" marT="19050" marB="19050" anchor="ctr">
                    <a:solidFill>
                      <a:schemeClr val="tx1">
                        <a:lumMod val="85000"/>
                      </a:schemeClr>
                    </a:solidFill>
                  </a:tcPr>
                </a:tc>
                <a:extLst>
                  <a:ext uri="{0D108BD9-81ED-4DB2-BD59-A6C34878D82A}">
                    <a16:rowId xmlns:a16="http://schemas.microsoft.com/office/drawing/2014/main" val="3143753471"/>
                  </a:ext>
                </a:extLst>
              </a:tr>
              <a:tr h="402828">
                <a:tc>
                  <a:txBody>
                    <a:bodyPr/>
                    <a:lstStyle/>
                    <a:p>
                      <a:pPr rtl="0" fontAlgn="b"/>
                      <a:r>
                        <a:rPr lang="en-US" b="0" dirty="0">
                          <a:solidFill>
                            <a:srgbClr val="002060"/>
                          </a:solidFill>
                          <a:effectLst/>
                        </a:rPr>
                        <a:t>Building volume</a:t>
                      </a:r>
                    </a:p>
                  </a:txBody>
                  <a:tcPr marL="28575" marR="28575" marT="19050" marB="19050" anchor="ctr"/>
                </a:tc>
                <a:tc>
                  <a:txBody>
                    <a:bodyPr/>
                    <a:lstStyle/>
                    <a:p>
                      <a:pPr algn="ctr" rtl="0" fontAlgn="b"/>
                      <a:r>
                        <a:rPr lang="en-US" dirty="0">
                          <a:solidFill>
                            <a:srgbClr val="002060"/>
                          </a:solidFill>
                          <a:effectLst/>
                        </a:rPr>
                        <a:t>60,251 m³</a:t>
                      </a:r>
                    </a:p>
                  </a:txBody>
                  <a:tcPr marL="28575" marR="28575" marT="19050" marB="19050" anchor="ctr">
                    <a:solidFill>
                      <a:schemeClr val="tx1">
                        <a:lumMod val="85000"/>
                      </a:schemeClr>
                    </a:solidFill>
                  </a:tcPr>
                </a:tc>
                <a:extLst>
                  <a:ext uri="{0D108BD9-81ED-4DB2-BD59-A6C34878D82A}">
                    <a16:rowId xmlns:a16="http://schemas.microsoft.com/office/drawing/2014/main" val="2990881617"/>
                  </a:ext>
                </a:extLst>
              </a:tr>
              <a:tr h="752612">
                <a:tc>
                  <a:txBody>
                    <a:bodyPr/>
                    <a:lstStyle/>
                    <a:p>
                      <a:pPr rtl="0" fontAlgn="b"/>
                      <a:r>
                        <a:rPr lang="en-US" b="0" dirty="0">
                          <a:solidFill>
                            <a:srgbClr val="002060"/>
                          </a:solidFill>
                          <a:effectLst/>
                        </a:rPr>
                        <a:t>Administrative and residential block</a:t>
                      </a:r>
                    </a:p>
                  </a:txBody>
                  <a:tcPr marL="28575" marR="28575" marT="19050" marB="19050" anchor="ctr"/>
                </a:tc>
                <a:tc>
                  <a:txBody>
                    <a:bodyPr/>
                    <a:lstStyle/>
                    <a:p>
                      <a:pPr algn="ctr" rtl="0" fontAlgn="b"/>
                      <a:r>
                        <a:rPr lang="en-US" dirty="0">
                          <a:solidFill>
                            <a:srgbClr val="002060"/>
                          </a:solidFill>
                          <a:effectLst/>
                        </a:rPr>
                        <a:t>2,355 m²</a:t>
                      </a:r>
                    </a:p>
                  </a:txBody>
                  <a:tcPr marL="28575" marR="28575" marT="19050" marB="19050" anchor="ctr">
                    <a:solidFill>
                      <a:schemeClr val="tx1">
                        <a:lumMod val="85000"/>
                      </a:schemeClr>
                    </a:solidFill>
                  </a:tcPr>
                </a:tc>
                <a:extLst>
                  <a:ext uri="{0D108BD9-81ED-4DB2-BD59-A6C34878D82A}">
                    <a16:rowId xmlns:a16="http://schemas.microsoft.com/office/drawing/2014/main" val="1787897670"/>
                  </a:ext>
                </a:extLst>
              </a:tr>
              <a:tr h="402828">
                <a:tc>
                  <a:txBody>
                    <a:bodyPr/>
                    <a:lstStyle/>
                    <a:p>
                      <a:pPr rtl="0" fontAlgn="b"/>
                      <a:r>
                        <a:rPr lang="en-US" b="0" dirty="0">
                          <a:solidFill>
                            <a:srgbClr val="002060"/>
                          </a:solidFill>
                          <a:effectLst/>
                        </a:rPr>
                        <a:t>Landscaping/green area</a:t>
                      </a:r>
                    </a:p>
                  </a:txBody>
                  <a:tcPr marL="28575" marR="28575" marT="19050" marB="19050" anchor="ctr"/>
                </a:tc>
                <a:tc>
                  <a:txBody>
                    <a:bodyPr/>
                    <a:lstStyle/>
                    <a:p>
                      <a:pPr algn="ctr" rtl="0" fontAlgn="b"/>
                      <a:r>
                        <a:rPr lang="en-US" dirty="0">
                          <a:solidFill>
                            <a:srgbClr val="002060"/>
                          </a:solidFill>
                          <a:effectLst/>
                        </a:rPr>
                        <a:t>3,000 m²</a:t>
                      </a:r>
                    </a:p>
                  </a:txBody>
                  <a:tcPr marL="28575" marR="28575" marT="19050" marB="19050" anchor="ctr">
                    <a:solidFill>
                      <a:schemeClr val="tx1">
                        <a:lumMod val="85000"/>
                      </a:schemeClr>
                    </a:solidFill>
                  </a:tcPr>
                </a:tc>
                <a:extLst>
                  <a:ext uri="{0D108BD9-81ED-4DB2-BD59-A6C34878D82A}">
                    <a16:rowId xmlns:a16="http://schemas.microsoft.com/office/drawing/2014/main" val="1317659830"/>
                  </a:ext>
                </a:extLst>
              </a:tr>
              <a:tr h="402828">
                <a:tc>
                  <a:txBody>
                    <a:bodyPr/>
                    <a:lstStyle/>
                    <a:p>
                      <a:pPr rtl="0" fontAlgn="b"/>
                      <a:r>
                        <a:rPr lang="en-US" b="0" dirty="0">
                          <a:solidFill>
                            <a:srgbClr val="002060"/>
                          </a:solidFill>
                          <a:effectLst/>
                        </a:rPr>
                        <a:t>Construction density</a:t>
                      </a:r>
                    </a:p>
                  </a:txBody>
                  <a:tcPr marL="28575" marR="28575" marT="19050" marB="19050" anchor="ctr"/>
                </a:tc>
                <a:tc>
                  <a:txBody>
                    <a:bodyPr/>
                    <a:lstStyle/>
                    <a:p>
                      <a:pPr algn="ctr" rtl="0" fontAlgn="b"/>
                      <a:r>
                        <a:rPr lang="ru-RU" dirty="0">
                          <a:solidFill>
                            <a:srgbClr val="002060"/>
                          </a:solidFill>
                          <a:effectLst/>
                        </a:rPr>
                        <a:t>60%</a:t>
                      </a:r>
                    </a:p>
                  </a:txBody>
                  <a:tcPr marL="28575" marR="28575" marT="19050" marB="19050" anchor="ctr">
                    <a:solidFill>
                      <a:schemeClr val="tx1">
                        <a:lumMod val="85000"/>
                      </a:schemeClr>
                    </a:solidFill>
                  </a:tcPr>
                </a:tc>
                <a:extLst>
                  <a:ext uri="{0D108BD9-81ED-4DB2-BD59-A6C34878D82A}">
                    <a16:rowId xmlns:a16="http://schemas.microsoft.com/office/drawing/2014/main" val="2587094059"/>
                  </a:ext>
                </a:extLst>
              </a:tr>
            </a:tbl>
          </a:graphicData>
        </a:graphic>
      </p:graphicFrame>
      <p:grpSp>
        <p:nvGrpSpPr>
          <p:cNvPr id="30" name="Group 29">
            <a:extLst>
              <a:ext uri="{FF2B5EF4-FFF2-40B4-BE49-F238E27FC236}">
                <a16:creationId xmlns:a16="http://schemas.microsoft.com/office/drawing/2014/main" id="{42B09F4E-B20C-46F1-A3BE-C6216F7A2A23}"/>
              </a:ext>
            </a:extLst>
          </p:cNvPr>
          <p:cNvGrpSpPr/>
          <p:nvPr/>
        </p:nvGrpSpPr>
        <p:grpSpPr>
          <a:xfrm>
            <a:off x="4308432" y="22088"/>
            <a:ext cx="7870756" cy="6883457"/>
            <a:chOff x="4308432" y="22088"/>
            <a:chExt cx="7870756" cy="6883457"/>
          </a:xfrm>
        </p:grpSpPr>
        <p:grpSp>
          <p:nvGrpSpPr>
            <p:cNvPr id="24" name="Group 23">
              <a:extLst>
                <a:ext uri="{FF2B5EF4-FFF2-40B4-BE49-F238E27FC236}">
                  <a16:creationId xmlns:a16="http://schemas.microsoft.com/office/drawing/2014/main" id="{F7C0BA9E-F3CF-462F-B98F-C4827D51ECDF}"/>
                </a:ext>
              </a:extLst>
            </p:cNvPr>
            <p:cNvGrpSpPr/>
            <p:nvPr/>
          </p:nvGrpSpPr>
          <p:grpSpPr>
            <a:xfrm>
              <a:off x="4308432" y="22088"/>
              <a:ext cx="7870756" cy="6835911"/>
              <a:chOff x="4308432" y="22088"/>
              <a:chExt cx="7870756" cy="6835911"/>
            </a:xfrm>
          </p:grpSpPr>
          <p:grpSp>
            <p:nvGrpSpPr>
              <p:cNvPr id="59" name="Группа 58"/>
              <p:cNvGrpSpPr/>
              <p:nvPr/>
            </p:nvGrpSpPr>
            <p:grpSpPr>
              <a:xfrm>
                <a:off x="4308432" y="22088"/>
                <a:ext cx="7870756" cy="6835911"/>
                <a:chOff x="4308432" y="22088"/>
                <a:chExt cx="7870756" cy="6835911"/>
              </a:xfrm>
              <a:blipFill>
                <a:blip r:embed="rId3"/>
                <a:tile tx="0" ty="0" sx="100000" sy="100000" flip="none" algn="tl"/>
              </a:blipFill>
            </p:grpSpPr>
            <p:pic>
              <p:nvPicPr>
                <p:cNvPr id="9" name="Рисунок 8">
                  <a:extLst>
                    <a:ext uri="{FF2B5EF4-FFF2-40B4-BE49-F238E27FC236}">
                      <a16:creationId xmlns:a16="http://schemas.microsoft.com/office/drawing/2014/main" id="{6F8122D9-14FA-C060-07E1-734AA56DBEAD}"/>
                    </a:ext>
                  </a:extLst>
                </p:cNvPr>
                <p:cNvPicPr>
                  <a:picLocks noChangeAspect="1"/>
                </p:cNvPicPr>
                <p:nvPr/>
              </p:nvPicPr>
              <p:blipFill>
                <a:blip r:embed="rId4"/>
                <a:stretch>
                  <a:fillRect/>
                </a:stretch>
              </p:blipFill>
              <p:spPr>
                <a:xfrm>
                  <a:off x="4308432" y="22088"/>
                  <a:ext cx="7870756" cy="6835911"/>
                </a:xfrm>
                <a:prstGeom prst="rect">
                  <a:avLst/>
                </a:prstGeom>
                <a:grpFill/>
              </p:spPr>
            </p:pic>
            <p:grpSp>
              <p:nvGrpSpPr>
                <p:cNvPr id="58" name="Группа 57"/>
                <p:cNvGrpSpPr/>
                <p:nvPr/>
              </p:nvGrpSpPr>
              <p:grpSpPr>
                <a:xfrm>
                  <a:off x="5032489" y="1773999"/>
                  <a:ext cx="4663702" cy="4363201"/>
                  <a:chOff x="5032489" y="1773999"/>
                  <a:chExt cx="4663702" cy="4363201"/>
                </a:xfrm>
                <a:grpFill/>
              </p:grpSpPr>
              <p:cxnSp>
                <p:nvCxnSpPr>
                  <p:cNvPr id="3" name="Прямая соединительная линия 2"/>
                  <p:cNvCxnSpPr/>
                  <p:nvPr/>
                </p:nvCxnSpPr>
                <p:spPr>
                  <a:xfrm>
                    <a:off x="6086901" y="5916304"/>
                    <a:ext cx="3268639" cy="220896"/>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6161963" y="2313293"/>
                    <a:ext cx="1703462" cy="110450"/>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flipV="1">
                    <a:off x="7981230" y="1773999"/>
                    <a:ext cx="1714961" cy="149805"/>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flipV="1">
                    <a:off x="9355540" y="1773999"/>
                    <a:ext cx="340651" cy="4363201"/>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flipV="1">
                    <a:off x="7865425" y="1923805"/>
                    <a:ext cx="115805" cy="499938"/>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V="1">
                    <a:off x="6005015" y="2313295"/>
                    <a:ext cx="156948" cy="249969"/>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V="1">
                    <a:off x="5471936" y="2563266"/>
                    <a:ext cx="530121" cy="124017"/>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flipV="1">
                    <a:off x="5032489" y="2861613"/>
                    <a:ext cx="318967" cy="1526142"/>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5032489" y="4387755"/>
                    <a:ext cx="804563" cy="94988"/>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V="1">
                    <a:off x="5736996" y="4482743"/>
                    <a:ext cx="100056" cy="638555"/>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flipH="1" flipV="1">
                    <a:off x="5736996" y="5121298"/>
                    <a:ext cx="123499" cy="69874"/>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flipV="1">
                    <a:off x="5813610" y="5203541"/>
                    <a:ext cx="46885" cy="248740"/>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flipV="1">
                    <a:off x="5820030" y="5452281"/>
                    <a:ext cx="303593" cy="1"/>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flipV="1">
                    <a:off x="6070903" y="5453512"/>
                    <a:ext cx="55605" cy="462792"/>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flipV="1">
                    <a:off x="5351456" y="2693459"/>
                    <a:ext cx="113203" cy="168153"/>
                  </a:xfrm>
                  <a:prstGeom prst="line">
                    <a:avLst/>
                  </a:prstGeom>
                  <a:grpFill/>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 name="Rectangle 10">
                <a:extLst>
                  <a:ext uri="{FF2B5EF4-FFF2-40B4-BE49-F238E27FC236}">
                    <a16:creationId xmlns:a16="http://schemas.microsoft.com/office/drawing/2014/main" id="{ED1B091E-FAC1-48F3-98E6-6B95D538E9BD}"/>
                  </a:ext>
                </a:extLst>
              </p:cNvPr>
              <p:cNvSpPr/>
              <p:nvPr/>
            </p:nvSpPr>
            <p:spPr>
              <a:xfrm>
                <a:off x="6901837" y="3339514"/>
                <a:ext cx="1553923" cy="350624"/>
              </a:xfrm>
              <a:prstGeom prst="rect">
                <a:avLst/>
              </a:prstGeom>
              <a:pattFill prst="dkUpDiag">
                <a:fgClr>
                  <a:schemeClr val="accent1"/>
                </a:fgClr>
                <a:bgClr>
                  <a:schemeClr val="accent1">
                    <a:lumMod val="40000"/>
                    <a:lumOff val="6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a:extLst>
                  <a:ext uri="{FF2B5EF4-FFF2-40B4-BE49-F238E27FC236}">
                    <a16:creationId xmlns:a16="http://schemas.microsoft.com/office/drawing/2014/main" id="{825825D7-4E98-4F43-AA0E-BFF5F476C4A8}"/>
                  </a:ext>
                </a:extLst>
              </p:cNvPr>
              <p:cNvSpPr txBox="1"/>
              <p:nvPr/>
            </p:nvSpPr>
            <p:spPr>
              <a:xfrm>
                <a:off x="6817342" y="3342527"/>
                <a:ext cx="1934346" cy="307777"/>
              </a:xfrm>
              <a:prstGeom prst="rect">
                <a:avLst/>
              </a:prstGeom>
              <a:noFill/>
            </p:spPr>
            <p:txBody>
              <a:bodyPr wrap="square" rtlCol="0">
                <a:spAutoFit/>
              </a:bodyPr>
              <a:lstStyle/>
              <a:p>
                <a:r>
                  <a:rPr lang="en-US" sz="1400" dirty="0">
                    <a:solidFill>
                      <a:schemeClr val="accent3">
                        <a:lumMod val="10000"/>
                      </a:schemeClr>
                    </a:solidFill>
                  </a:rPr>
                  <a:t>Production Building</a:t>
                </a:r>
                <a:endParaRPr lang="ru-RU" sz="1400" dirty="0">
                  <a:solidFill>
                    <a:schemeClr val="accent3">
                      <a:lumMod val="10000"/>
                    </a:schemeClr>
                  </a:solidFill>
                </a:endParaRPr>
              </a:p>
            </p:txBody>
          </p:sp>
          <p:sp>
            <p:nvSpPr>
              <p:cNvPr id="15" name="Rectangle 14">
                <a:extLst>
                  <a:ext uri="{FF2B5EF4-FFF2-40B4-BE49-F238E27FC236}">
                    <a16:creationId xmlns:a16="http://schemas.microsoft.com/office/drawing/2014/main" id="{EB22E673-80DB-4DA1-9BA3-7A26D29D389D}"/>
                  </a:ext>
                </a:extLst>
              </p:cNvPr>
              <p:cNvSpPr/>
              <p:nvPr/>
            </p:nvSpPr>
            <p:spPr>
              <a:xfrm rot="246703">
                <a:off x="5455570" y="3081998"/>
                <a:ext cx="576497" cy="515032"/>
              </a:xfrm>
              <a:prstGeom prst="rect">
                <a:avLst/>
              </a:prstGeom>
              <a:pattFill prst="dkUpDiag">
                <a:fgClr>
                  <a:schemeClr val="accent1"/>
                </a:fgClr>
                <a:bgClr>
                  <a:schemeClr val="bg2">
                    <a:lumMod val="6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Rectangle 19">
                <a:extLst>
                  <a:ext uri="{FF2B5EF4-FFF2-40B4-BE49-F238E27FC236}">
                    <a16:creationId xmlns:a16="http://schemas.microsoft.com/office/drawing/2014/main" id="{2B4AEB0E-41AA-4E31-A0D3-B4C018B12D62}"/>
                  </a:ext>
                </a:extLst>
              </p:cNvPr>
              <p:cNvSpPr/>
              <p:nvPr/>
            </p:nvSpPr>
            <p:spPr>
              <a:xfrm rot="201499">
                <a:off x="5394593" y="3093778"/>
                <a:ext cx="810166" cy="415498"/>
              </a:xfrm>
              <a:prstGeom prst="rect">
                <a:avLst/>
              </a:prstGeom>
            </p:spPr>
            <p:txBody>
              <a:bodyPr wrap="square">
                <a:spAutoFit/>
              </a:bodyPr>
              <a:lstStyle/>
              <a:p>
                <a:pPr lvl="0"/>
                <a:r>
                  <a:rPr lang="en-US" sz="700" dirty="0">
                    <a:solidFill>
                      <a:srgbClr val="F2F2F2">
                        <a:lumMod val="10000"/>
                      </a:srgbClr>
                    </a:solidFill>
                  </a:rPr>
                  <a:t>Administrative and Residential Building</a:t>
                </a:r>
                <a:endParaRPr lang="ru-RU" sz="700" dirty="0">
                  <a:solidFill>
                    <a:srgbClr val="F2F2F2">
                      <a:lumMod val="10000"/>
                    </a:srgbClr>
                  </a:solidFill>
                </a:endParaRPr>
              </a:p>
            </p:txBody>
          </p:sp>
        </p:grpSp>
        <p:pic>
          <p:nvPicPr>
            <p:cNvPr id="28" name="Picture 27">
              <a:extLst>
                <a:ext uri="{FF2B5EF4-FFF2-40B4-BE49-F238E27FC236}">
                  <a16:creationId xmlns:a16="http://schemas.microsoft.com/office/drawing/2014/main" id="{A1980C1E-DDD7-415B-A588-E1EFA0594D30}"/>
                </a:ext>
              </a:extLst>
            </p:cNvPr>
            <p:cNvPicPr>
              <a:picLocks noChangeAspect="1"/>
            </p:cNvPicPr>
            <p:nvPr/>
          </p:nvPicPr>
          <p:blipFill>
            <a:blip r:embed="rId5"/>
            <a:stretch>
              <a:fillRect/>
            </a:stretch>
          </p:blipFill>
          <p:spPr>
            <a:xfrm>
              <a:off x="8380074" y="6699174"/>
              <a:ext cx="3414764" cy="158826"/>
            </a:xfrm>
            <a:prstGeom prst="rect">
              <a:avLst/>
            </a:prstGeom>
          </p:spPr>
        </p:pic>
        <p:sp>
          <p:nvSpPr>
            <p:cNvPr id="26" name="Rectangle 25">
              <a:extLst>
                <a:ext uri="{FF2B5EF4-FFF2-40B4-BE49-F238E27FC236}">
                  <a16:creationId xmlns:a16="http://schemas.microsoft.com/office/drawing/2014/main" id="{64ED9663-489E-47C7-93FE-5D26A6CD0737}"/>
                </a:ext>
              </a:extLst>
            </p:cNvPr>
            <p:cNvSpPr/>
            <p:nvPr/>
          </p:nvSpPr>
          <p:spPr>
            <a:xfrm>
              <a:off x="8380074" y="6651629"/>
              <a:ext cx="3315331" cy="253916"/>
            </a:xfrm>
            <a:prstGeom prst="rect">
              <a:avLst/>
            </a:prstGeom>
          </p:spPr>
          <p:txBody>
            <a:bodyPr wrap="none">
              <a:spAutoFit/>
            </a:bodyPr>
            <a:lstStyle/>
            <a:p>
              <a:r>
                <a:rPr lang="en-US" sz="1050" dirty="0">
                  <a:solidFill>
                    <a:schemeClr val="accent3">
                      <a:lumMod val="10000"/>
                    </a:schemeClr>
                  </a:solidFill>
                </a:rPr>
                <a:t>- existing buildings and structures on the ERC territory</a:t>
              </a:r>
              <a:endParaRPr lang="ru-RU" sz="1050" dirty="0">
                <a:solidFill>
                  <a:schemeClr val="accent3">
                    <a:lumMod val="10000"/>
                  </a:schemeClr>
                </a:solidFill>
              </a:endParaRPr>
            </a:p>
          </p:txBody>
        </p:sp>
      </p:grpSp>
    </p:spTree>
    <p:extLst>
      <p:ext uri="{BB962C8B-B14F-4D97-AF65-F5344CB8AC3E}">
        <p14:creationId xmlns:p14="http://schemas.microsoft.com/office/powerpoint/2010/main" val="3460399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Изображение выглядит как земля, на открытом воздухе, строительство, завод&#10;&#10;Автоматически созданное описание">
            <a:extLst>
              <a:ext uri="{FF2B5EF4-FFF2-40B4-BE49-F238E27FC236}">
                <a16:creationId xmlns:a16="http://schemas.microsoft.com/office/drawing/2014/main" id="{211249F6-947C-8A23-2F07-447E572F0ED2}"/>
              </a:ext>
            </a:extLst>
          </p:cNvPr>
          <p:cNvPicPr>
            <a:picLocks noChangeAspect="1"/>
          </p:cNvPicPr>
          <p:nvPr/>
        </p:nvPicPr>
        <p:blipFill rotWithShape="1">
          <a:blip r:embed="rId2">
            <a:extLst>
              <a:ext uri="{28A0092B-C50C-407E-A947-70E740481C1C}">
                <a14:useLocalDpi xmlns:a14="http://schemas.microsoft.com/office/drawing/2010/main" val="0"/>
              </a:ext>
            </a:extLst>
          </a:blip>
          <a:srcRect l="12336" r="249" b="2"/>
          <a:stretch/>
        </p:blipFill>
        <p:spPr>
          <a:xfrm>
            <a:off x="5986129" y="0"/>
            <a:ext cx="6184605" cy="3254399"/>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pic>
        <p:nvPicPr>
          <p:cNvPr id="11" name="Рисунок 10" descr="Изображение выглядит как на открытом воздухе, строительство, небо, мост&#10;&#10;Автоматически созданное описание">
            <a:extLst>
              <a:ext uri="{FF2B5EF4-FFF2-40B4-BE49-F238E27FC236}">
                <a16:creationId xmlns:a16="http://schemas.microsoft.com/office/drawing/2014/main" id="{3E9D5C57-6DF8-08B3-CEFF-BABF7FF4C26D}"/>
              </a:ext>
            </a:extLst>
          </p:cNvPr>
          <p:cNvPicPr>
            <a:picLocks noChangeAspect="1"/>
          </p:cNvPicPr>
          <p:nvPr/>
        </p:nvPicPr>
        <p:blipFill rotWithShape="1">
          <a:blip r:embed="rId3">
            <a:extLst>
              <a:ext uri="{28A0092B-C50C-407E-A947-70E740481C1C}">
                <a14:useLocalDpi xmlns:a14="http://schemas.microsoft.com/office/drawing/2010/main" val="0"/>
              </a:ext>
            </a:extLst>
          </a:blip>
          <a:srcRect l="-106" r="16697" b="2"/>
          <a:stretch/>
        </p:blipFill>
        <p:spPr>
          <a:xfrm>
            <a:off x="0" y="0"/>
            <a:ext cx="5901051" cy="3254399"/>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sp>
        <p:nvSpPr>
          <p:cNvPr id="2" name="Прямоугольник 1"/>
          <p:cNvSpPr/>
          <p:nvPr/>
        </p:nvSpPr>
        <p:spPr>
          <a:xfrm>
            <a:off x="0" y="4128144"/>
            <a:ext cx="5901051" cy="1908215"/>
          </a:xfrm>
          <a:prstGeom prst="rect">
            <a:avLst/>
          </a:prstGeom>
        </p:spPr>
        <p:txBody>
          <a:bodyPr wrap="square">
            <a:spAutoFit/>
          </a:bodyPr>
          <a:lstStyle/>
          <a:p>
            <a:pPr>
              <a:spcAft>
                <a:spcPts val="1200"/>
              </a:spcAft>
            </a:pPr>
            <a:r>
              <a:rPr lang="en-US" altLang="ru-KZ" dirty="0">
                <a:solidFill>
                  <a:srgbClr val="002060"/>
                </a:solidFill>
              </a:rPr>
              <a:t>Environmental Parameters:</a:t>
            </a:r>
          </a:p>
          <a:p>
            <a:pPr marL="447675" lvl="0" indent="-265113" fontAlgn="base">
              <a:buFont typeface="Wingdings" panose="05000000000000000000" pitchFamily="2" charset="2"/>
              <a:buChar char="Ø"/>
            </a:pPr>
            <a:r>
              <a:rPr lang="en-US" altLang="ru-KZ" dirty="0">
                <a:solidFill>
                  <a:srgbClr val="002060"/>
                </a:solidFill>
              </a:rPr>
              <a:t>Warm Period: Outdoor temperature 𝑡</a:t>
            </a:r>
            <a:r>
              <a:rPr lang="en-US" altLang="ru-KZ" baseline="-25000" dirty="0">
                <a:solidFill>
                  <a:srgbClr val="002060"/>
                </a:solidFill>
              </a:rPr>
              <a:t>avg</a:t>
            </a:r>
            <a:r>
              <a:rPr lang="en-US" altLang="ru-KZ" dirty="0">
                <a:solidFill>
                  <a:srgbClr val="002060"/>
                </a:solidFill>
              </a:rPr>
              <a:t>=+26.4°𝐶; </a:t>
            </a:r>
          </a:p>
          <a:p>
            <a:pPr marL="447675" lvl="0" indent="-265113" fontAlgn="base">
              <a:buFont typeface="Wingdings" panose="05000000000000000000" pitchFamily="2" charset="2"/>
              <a:buChar char="Ø"/>
            </a:pPr>
            <a:r>
              <a:rPr lang="en-US" altLang="ru-KZ" dirty="0">
                <a:solidFill>
                  <a:srgbClr val="002060"/>
                </a:solidFill>
              </a:rPr>
              <a:t>Cold Period: Outdoor temperature 𝑡</a:t>
            </a:r>
            <a:r>
              <a:rPr lang="en-US" altLang="ru-KZ" baseline="-25000" dirty="0">
                <a:solidFill>
                  <a:srgbClr val="002060"/>
                </a:solidFill>
              </a:rPr>
              <a:t>avg</a:t>
            </a:r>
            <a:r>
              <a:rPr lang="en-US" altLang="ru-KZ" dirty="0">
                <a:solidFill>
                  <a:srgbClr val="002060"/>
                </a:solidFill>
              </a:rPr>
              <a:t>=−10.2°𝐶</a:t>
            </a:r>
          </a:p>
          <a:p>
            <a:pPr marL="447675" lvl="0" indent="-265113" fontAlgn="base">
              <a:buFont typeface="Wingdings" panose="05000000000000000000" pitchFamily="2" charset="2"/>
              <a:buChar char="Ø"/>
            </a:pPr>
            <a:r>
              <a:rPr lang="en-US" altLang="ru-KZ" dirty="0">
                <a:solidFill>
                  <a:srgbClr val="002060"/>
                </a:solidFill>
              </a:rPr>
              <a:t>Average temperature during the heating period: 𝑡</a:t>
            </a:r>
            <a:r>
              <a:rPr lang="en-US" altLang="ru-KZ" baseline="-25000" dirty="0">
                <a:solidFill>
                  <a:srgbClr val="002060"/>
                </a:solidFill>
              </a:rPr>
              <a:t>avg</a:t>
            </a:r>
            <a:r>
              <a:rPr lang="en-US" altLang="ru-KZ" dirty="0">
                <a:solidFill>
                  <a:srgbClr val="002060"/>
                </a:solidFill>
              </a:rPr>
              <a:t>=−2.5°𝐶</a:t>
            </a:r>
          </a:p>
          <a:p>
            <a:pPr marL="447675" lvl="0" indent="-265113" fontAlgn="base">
              <a:buFont typeface="Wingdings" panose="05000000000000000000" pitchFamily="2" charset="2"/>
              <a:buChar char="Ø"/>
            </a:pPr>
            <a:r>
              <a:rPr lang="en-US" altLang="ru-KZ" dirty="0">
                <a:solidFill>
                  <a:srgbClr val="002060"/>
                </a:solidFill>
              </a:rPr>
              <a:t>Heating duration: 135 days</a:t>
            </a:r>
          </a:p>
        </p:txBody>
      </p:sp>
      <p:pic>
        <p:nvPicPr>
          <p:cNvPr id="6" name="Рисунок 5" descr="Изображение выглядит как на открытом воздухе, небо, заброшенный, облако&#10;&#10;Автоматически созданное описание">
            <a:extLst>
              <a:ext uri="{FF2B5EF4-FFF2-40B4-BE49-F238E27FC236}">
                <a16:creationId xmlns:a16="http://schemas.microsoft.com/office/drawing/2014/main" id="{DE1BED88-5F81-98A3-94A2-41CB32D95D1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 r="4801" b="-2"/>
          <a:stretch/>
        </p:blipFill>
        <p:spPr>
          <a:xfrm>
            <a:off x="5986129" y="3333882"/>
            <a:ext cx="6184605" cy="3496741"/>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18226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Изображение выглядит как на открытом воздухе, небо, строительство, земля&#10;&#10;Автоматически созданное описание">
            <a:extLst>
              <a:ext uri="{FF2B5EF4-FFF2-40B4-BE49-F238E27FC236}">
                <a16:creationId xmlns:a16="http://schemas.microsoft.com/office/drawing/2014/main" id="{05895AB9-EB73-F6AE-7BA2-4006C3FD3E30}"/>
              </a:ext>
            </a:extLst>
          </p:cNvPr>
          <p:cNvPicPr>
            <a:picLocks noChangeAspect="1"/>
          </p:cNvPicPr>
          <p:nvPr/>
        </p:nvPicPr>
        <p:blipFill rotWithShape="1">
          <a:blip r:embed="rId2">
            <a:extLst>
              <a:ext uri="{28A0092B-C50C-407E-A947-70E740481C1C}">
                <a14:useLocalDpi xmlns:a14="http://schemas.microsoft.com/office/drawing/2010/main" val="0"/>
              </a:ext>
            </a:extLst>
          </a:blip>
          <a:srcRect l="16803" t="-1246" r="19904" b="1245"/>
          <a:stretch/>
        </p:blipFill>
        <p:spPr>
          <a:xfrm>
            <a:off x="0" y="-1"/>
            <a:ext cx="6151764" cy="4422551"/>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pic>
        <p:nvPicPr>
          <p:cNvPr id="5" name="Рисунок 4" descr="Изображение выглядит как небо, заброшенный, на открытом воздухе, строительство&#10;&#10;Автоматически созданное описание">
            <a:extLst>
              <a:ext uri="{FF2B5EF4-FFF2-40B4-BE49-F238E27FC236}">
                <a16:creationId xmlns:a16="http://schemas.microsoft.com/office/drawing/2014/main" id="{CC9C1B88-6CF0-99EE-F65E-94B16EFABADB}"/>
              </a:ext>
            </a:extLst>
          </p:cNvPr>
          <p:cNvPicPr>
            <a:picLocks noChangeAspect="1"/>
          </p:cNvPicPr>
          <p:nvPr/>
        </p:nvPicPr>
        <p:blipFill>
          <a:blip r:embed="rId3" cstate="print">
            <a:extLst>
              <a:ext uri="{28A0092B-C50C-407E-A947-70E740481C1C}">
                <a14:useLocalDpi xmlns:a14="http://schemas.microsoft.com/office/drawing/2010/main" val="0"/>
              </a:ext>
            </a:extLst>
          </a:blip>
          <a:srcRect r="7116" b="-1"/>
          <a:stretch/>
        </p:blipFill>
        <p:spPr>
          <a:xfrm>
            <a:off x="-3717" y="4566250"/>
            <a:ext cx="4627475" cy="2291750"/>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pic>
        <p:nvPicPr>
          <p:cNvPr id="9" name="Рисунок 8" descr="Изображение выглядит как на открытом воздухе, земля, дерево, небо&#10;&#10;Автоматически созданное описание">
            <a:extLst>
              <a:ext uri="{FF2B5EF4-FFF2-40B4-BE49-F238E27FC236}">
                <a16:creationId xmlns:a16="http://schemas.microsoft.com/office/drawing/2014/main" id="{F36DB7A0-DB2D-871B-5939-DEF7B27A0384}"/>
              </a:ext>
            </a:extLst>
          </p:cNvPr>
          <p:cNvPicPr>
            <a:picLocks noChangeAspect="1"/>
          </p:cNvPicPr>
          <p:nvPr/>
        </p:nvPicPr>
        <p:blipFill>
          <a:blip r:embed="rId4">
            <a:extLst>
              <a:ext uri="{28A0092B-C50C-407E-A947-70E740481C1C}">
                <a14:useLocalDpi xmlns:a14="http://schemas.microsoft.com/office/drawing/2010/main" val="0"/>
              </a:ext>
            </a:extLst>
          </a:blip>
          <a:srcRect r="1" b="33238"/>
          <a:stretch/>
        </p:blipFill>
        <p:spPr>
          <a:xfrm>
            <a:off x="4713920" y="4566250"/>
            <a:ext cx="7462341" cy="2291750"/>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pic>
        <p:nvPicPr>
          <p:cNvPr id="8" name="Рисунок 7" descr="Изображение выглядит как на открытом воздухе, железнодорожное полотно, поезд, дерево&#10;&#10;Автоматически созданное описание">
            <a:extLst>
              <a:ext uri="{FF2B5EF4-FFF2-40B4-BE49-F238E27FC236}">
                <a16:creationId xmlns:a16="http://schemas.microsoft.com/office/drawing/2014/main" id="{4098FEF7-A470-ADBC-FBBB-61ADD409BB6E}"/>
              </a:ext>
            </a:extLst>
          </p:cNvPr>
          <p:cNvPicPr>
            <a:picLocks noChangeAspect="1"/>
          </p:cNvPicPr>
          <p:nvPr/>
        </p:nvPicPr>
        <p:blipFill>
          <a:blip r:embed="rId5">
            <a:extLst>
              <a:ext uri="{28A0092B-C50C-407E-A947-70E740481C1C}">
                <a14:useLocalDpi xmlns:a14="http://schemas.microsoft.com/office/drawing/2010/main" val="0"/>
              </a:ext>
            </a:extLst>
          </a:blip>
          <a:srcRect l="26639" r="12182" b="2"/>
          <a:stretch/>
        </p:blipFill>
        <p:spPr>
          <a:xfrm>
            <a:off x="6273006" y="-1"/>
            <a:ext cx="5881990" cy="4422551"/>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63565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r="9221" b="7058"/>
          <a:stretch/>
        </p:blipFill>
        <p:spPr>
          <a:xfrm>
            <a:off x="334327" y="274900"/>
            <a:ext cx="1045890" cy="1070817"/>
          </a:xfrm>
          <a:prstGeom prst="rect">
            <a:avLst/>
          </a:prstGeom>
        </p:spPr>
      </p:pic>
      <p:sp>
        <p:nvSpPr>
          <p:cNvPr id="5" name="Заголовок 1"/>
          <p:cNvSpPr txBox="1">
            <a:spLocks/>
          </p:cNvSpPr>
          <p:nvPr/>
        </p:nvSpPr>
        <p:spPr>
          <a:xfrm>
            <a:off x="1536192" y="274900"/>
            <a:ext cx="10305288" cy="720080"/>
          </a:xfrm>
          <a:prstGeom prst="rect">
            <a:avLst/>
          </a:prstGeom>
          <a:effectLst>
            <a:outerShdw blurRad="25400" dir="17880000">
              <a:srgbClr val="000000">
                <a:alpha val="46000"/>
              </a:srgbClr>
            </a:outerShdw>
          </a:effectLst>
        </p:spPr>
        <p:txBody>
          <a:bodyPr vert="horz" lIns="91440" tIns="45720" rIns="91440" bIns="45720" rtlCol="0" anchor="ctr">
            <a:noAutofit/>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dirty="0">
                <a:solidFill>
                  <a:srgbClr val="002060"/>
                </a:solidFill>
                <a:effectLst/>
              </a:rPr>
              <a:t>Silicon-Carbon Material Production</a:t>
            </a:r>
            <a:endParaRPr lang="ru" sz="2800" b="1" dirty="0">
              <a:solidFill>
                <a:srgbClr val="002060"/>
              </a:solidFill>
              <a:effectLst/>
            </a:endParaRPr>
          </a:p>
        </p:txBody>
      </p:sp>
      <p:pic>
        <p:nvPicPr>
          <p:cNvPr id="7" name="Рисунок 6" descr="D:\Мои документы\Официальные документы\30 лет центру сентябрь 2024\Фото\Photos\ОЭК КПМС РК\NK008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20158" y="1358583"/>
            <a:ext cx="4032288" cy="2688336"/>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pic>
        <p:nvPicPr>
          <p:cNvPr id="8" name="Рисунок 7" descr="D:\Мои документы\Официальные документы\30 лет центру сентябрь 2024\Фото\Photos\ОЭК КПМС РК\NK0089.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88" y="4043941"/>
            <a:ext cx="4164206" cy="2774505"/>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sp>
        <p:nvSpPr>
          <p:cNvPr id="2" name="Прямоугольник 1"/>
          <p:cNvSpPr/>
          <p:nvPr/>
        </p:nvSpPr>
        <p:spPr>
          <a:xfrm>
            <a:off x="451104" y="1358583"/>
            <a:ext cx="7184136" cy="2086725"/>
          </a:xfrm>
          <a:prstGeom prst="rect">
            <a:avLst/>
          </a:prstGeom>
        </p:spPr>
        <p:txBody>
          <a:bodyPr wrap="square">
            <a:spAutoFit/>
          </a:bodyPr>
          <a:lstStyle/>
          <a:p>
            <a:pPr algn="just" fontAlgn="base">
              <a:lnSpc>
                <a:spcPct val="90000"/>
              </a:lnSpc>
              <a:spcAft>
                <a:spcPts val="0"/>
              </a:spcAft>
            </a:pPr>
            <a:r>
              <a:rPr lang="en-US" dirty="0">
                <a:solidFill>
                  <a:srgbClr val="002060"/>
                </a:solidFill>
                <a:latin typeface="+mj-lt"/>
                <a:ea typeface="Times New Roman" panose="02020603050405020304" pitchFamily="18" charset="0"/>
              </a:rPr>
              <a:t>Technology and Raw Material Use:</a:t>
            </a:r>
          </a:p>
          <a:p>
            <a:pPr marL="285750" indent="-285750" algn="just" fontAlgn="base">
              <a:lnSpc>
                <a:spcPct val="90000"/>
              </a:lnSpc>
              <a:spcAft>
                <a:spcPts val="0"/>
              </a:spcAft>
              <a:buFontTx/>
              <a:buChar char="-"/>
            </a:pPr>
            <a:r>
              <a:rPr lang="en-US" dirty="0">
                <a:solidFill>
                  <a:srgbClr val="002060"/>
                </a:solidFill>
                <a:latin typeface="+mj-lt"/>
                <a:ea typeface="Times New Roman" panose="02020603050405020304" pitchFamily="18" charset="0"/>
              </a:rPr>
              <a:t>The ERC has implemented a processing unit for rice husks, funded through commercialization projects under the "Science Fund" program.</a:t>
            </a:r>
          </a:p>
          <a:p>
            <a:pPr marL="285750" indent="-285750" algn="just" fontAlgn="base">
              <a:lnSpc>
                <a:spcPct val="90000"/>
              </a:lnSpc>
              <a:spcAft>
                <a:spcPts val="0"/>
              </a:spcAft>
              <a:buFontTx/>
              <a:buChar char="-"/>
            </a:pPr>
            <a:r>
              <a:rPr lang="en-US" dirty="0">
                <a:solidFill>
                  <a:srgbClr val="002060"/>
                </a:solidFill>
                <a:latin typeface="+mj-lt"/>
                <a:ea typeface="Times New Roman" panose="02020603050405020304" pitchFamily="18" charset="0"/>
              </a:rPr>
              <a:t>Unique eco-friendly composite material combining silicon and carbon, derived from rice husks.</a:t>
            </a:r>
          </a:p>
          <a:p>
            <a:pPr marL="285750" indent="-285750" algn="just" fontAlgn="base">
              <a:lnSpc>
                <a:spcPct val="90000"/>
              </a:lnSpc>
              <a:spcAft>
                <a:spcPts val="0"/>
              </a:spcAft>
              <a:buFontTx/>
              <a:buChar char="-"/>
            </a:pPr>
            <a:r>
              <a:rPr lang="en-US" dirty="0">
                <a:solidFill>
                  <a:srgbClr val="002060"/>
                </a:solidFill>
                <a:latin typeface="+mj-lt"/>
                <a:ea typeface="Times New Roman" panose="02020603050405020304" pitchFamily="18" charset="0"/>
              </a:rPr>
              <a:t>The only known technology in the world to produce multifunctional silicon-carbon nanocomposites from rice husks.</a:t>
            </a:r>
            <a:endParaRPr lang="ru-RU" sz="2800" dirty="0">
              <a:solidFill>
                <a:srgbClr val="002060"/>
              </a:solidFill>
              <a:latin typeface="+mj-lt"/>
              <a:ea typeface="Times New Roman" panose="02020603050405020304" pitchFamily="18" charset="0"/>
            </a:endParaRPr>
          </a:p>
        </p:txBody>
      </p:sp>
      <p:sp>
        <p:nvSpPr>
          <p:cNvPr id="3" name="Прямоугольник 2"/>
          <p:cNvSpPr/>
          <p:nvPr/>
        </p:nvSpPr>
        <p:spPr>
          <a:xfrm>
            <a:off x="4507992" y="4193223"/>
            <a:ext cx="7333488" cy="2197525"/>
          </a:xfrm>
          <a:prstGeom prst="rect">
            <a:avLst/>
          </a:prstGeom>
        </p:spPr>
        <p:txBody>
          <a:bodyPr wrap="square">
            <a:spAutoFit/>
          </a:bodyPr>
          <a:lstStyle/>
          <a:p>
            <a:pPr algn="just" fontAlgn="base">
              <a:lnSpc>
                <a:spcPct val="95000"/>
              </a:lnSpc>
              <a:spcAft>
                <a:spcPts val="0"/>
              </a:spcAft>
            </a:pPr>
            <a:endParaRPr lang="en-US" dirty="0">
              <a:solidFill>
                <a:srgbClr val="002060"/>
              </a:solidFill>
              <a:latin typeface="+mj-lt"/>
              <a:ea typeface="Times New Roman" panose="02020603050405020304" pitchFamily="18" charset="0"/>
            </a:endParaRPr>
          </a:p>
          <a:p>
            <a:pPr algn="just" fontAlgn="base">
              <a:lnSpc>
                <a:spcPct val="95000"/>
              </a:lnSpc>
              <a:spcAft>
                <a:spcPts val="0"/>
              </a:spcAft>
            </a:pPr>
            <a:r>
              <a:rPr lang="en-US" dirty="0">
                <a:solidFill>
                  <a:srgbClr val="002060"/>
                </a:solidFill>
                <a:latin typeface="+mj-lt"/>
                <a:ea typeface="Times New Roman" panose="02020603050405020304" pitchFamily="18" charset="0"/>
              </a:rPr>
              <a:t>Significance of Rice Husks:</a:t>
            </a:r>
          </a:p>
          <a:p>
            <a:pPr marL="285750" indent="-285750" algn="just" fontAlgn="base">
              <a:lnSpc>
                <a:spcPct val="95000"/>
              </a:lnSpc>
              <a:spcAft>
                <a:spcPts val="0"/>
              </a:spcAft>
              <a:buFontTx/>
              <a:buChar char="-"/>
            </a:pPr>
            <a:r>
              <a:rPr lang="en-US" dirty="0">
                <a:solidFill>
                  <a:srgbClr val="002060"/>
                </a:solidFill>
                <a:latin typeface="+mj-lt"/>
                <a:ea typeface="Times New Roman" panose="02020603050405020304" pitchFamily="18" charset="0"/>
              </a:rPr>
              <a:t>Comprise ~20% of rice mass, generating tens of millions of tons of waste annually.</a:t>
            </a:r>
          </a:p>
          <a:p>
            <a:pPr marL="285750" indent="-285750" algn="just" fontAlgn="base">
              <a:lnSpc>
                <a:spcPct val="95000"/>
              </a:lnSpc>
              <a:spcAft>
                <a:spcPts val="0"/>
              </a:spcAft>
              <a:buFontTx/>
              <a:buChar char="-"/>
            </a:pPr>
            <a:r>
              <a:rPr lang="en-US" dirty="0">
                <a:solidFill>
                  <a:srgbClr val="002060"/>
                </a:solidFill>
                <a:latin typeface="+mj-lt"/>
                <a:ea typeface="Times New Roman" panose="02020603050405020304" pitchFamily="18" charset="0"/>
              </a:rPr>
              <a:t>Unlike other plant materials, rice husks do not decompose in soil or serve as animal feed.</a:t>
            </a:r>
          </a:p>
          <a:p>
            <a:pPr marL="285750" indent="-285750" algn="just" fontAlgn="base">
              <a:lnSpc>
                <a:spcPct val="95000"/>
              </a:lnSpc>
              <a:spcAft>
                <a:spcPts val="0"/>
              </a:spcAft>
              <a:buFontTx/>
              <a:buChar char="-"/>
            </a:pPr>
            <a:r>
              <a:rPr lang="en-US" dirty="0">
                <a:solidFill>
                  <a:srgbClr val="002060"/>
                </a:solidFill>
                <a:latin typeface="+mj-lt"/>
                <a:ea typeface="Times New Roman" panose="02020603050405020304" pitchFamily="18" charset="0"/>
              </a:rPr>
              <a:t>Rich in silica (silicon dioxide), making them a valuable renewable metallurgical raw material.</a:t>
            </a:r>
            <a:endParaRPr lang="ru-RU" dirty="0">
              <a:solidFill>
                <a:srgbClr val="002060"/>
              </a:solidFill>
              <a:latin typeface="+mj-lt"/>
              <a:ea typeface="Times New Roman" panose="02020603050405020304" pitchFamily="18" charset="0"/>
            </a:endParaRPr>
          </a:p>
        </p:txBody>
      </p:sp>
    </p:spTree>
    <p:extLst>
      <p:ext uri="{BB962C8B-B14F-4D97-AF65-F5344CB8AC3E}">
        <p14:creationId xmlns:p14="http://schemas.microsoft.com/office/powerpoint/2010/main" val="107547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r="9221" b="7058"/>
          <a:stretch/>
        </p:blipFill>
        <p:spPr>
          <a:xfrm>
            <a:off x="334327" y="274900"/>
            <a:ext cx="1045890" cy="1070817"/>
          </a:xfrm>
          <a:prstGeom prst="rect">
            <a:avLst/>
          </a:prstGeom>
        </p:spPr>
      </p:pic>
      <p:sp>
        <p:nvSpPr>
          <p:cNvPr id="5" name="Заголовок 1"/>
          <p:cNvSpPr txBox="1">
            <a:spLocks/>
          </p:cNvSpPr>
          <p:nvPr/>
        </p:nvSpPr>
        <p:spPr>
          <a:xfrm>
            <a:off x="2286000" y="303578"/>
            <a:ext cx="8531352" cy="720080"/>
          </a:xfrm>
          <a:prstGeom prst="rect">
            <a:avLst/>
          </a:prstGeom>
          <a:effectLst>
            <a:outerShdw blurRad="25400" dir="17880000">
              <a:srgbClr val="000000">
                <a:alpha val="46000"/>
              </a:srgbClr>
            </a:outerShdw>
          </a:effectLst>
        </p:spPr>
        <p:txBody>
          <a:bodyPr vert="horz" lIns="91440" tIns="45720" rIns="91440" bIns="45720" rtlCol="0" anchor="ctr">
            <a:noAutofit/>
          </a:bodyPr>
          <a:lstStyle>
            <a:defPPr>
              <a:defRPr lang="en-US"/>
            </a:defPPr>
            <a:lvl1pPr algn="ctr">
              <a:spcBef>
                <a:spcPct val="0"/>
              </a:spcBef>
              <a:buNone/>
              <a:defRPr sz="2800" b="1">
                <a:ln>
                  <a:solidFill>
                    <a:schemeClr val="bg1">
                      <a:lumMod val="75000"/>
                      <a:lumOff val="25000"/>
                      <a:alpha val="10000"/>
                    </a:schemeClr>
                  </a:solidFill>
                </a:ln>
                <a:solidFill>
                  <a:srgbClr val="002060"/>
                </a:solidFill>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dirty="0"/>
              <a:t>Silicon-Carbon Composition:</a:t>
            </a:r>
            <a:endParaRPr lang="ru" dirty="0"/>
          </a:p>
        </p:txBody>
      </p:sp>
      <p:sp>
        <p:nvSpPr>
          <p:cNvPr id="6" name="Прямоугольник 5"/>
          <p:cNvSpPr/>
          <p:nvPr/>
        </p:nvSpPr>
        <p:spPr>
          <a:xfrm>
            <a:off x="466344" y="1464897"/>
            <a:ext cx="7269480" cy="2308324"/>
          </a:xfrm>
          <a:prstGeom prst="rect">
            <a:avLst/>
          </a:prstGeom>
        </p:spPr>
        <p:txBody>
          <a:bodyPr wrap="square">
            <a:spAutoFit/>
          </a:bodyPr>
          <a:lstStyle/>
          <a:p>
            <a:pPr indent="-457200" algn="just">
              <a:buSzPts val="3200"/>
            </a:pPr>
            <a:r>
              <a:rPr lang="en-US" dirty="0">
                <a:solidFill>
                  <a:srgbClr val="002060"/>
                </a:solidFill>
                <a:latin typeface="+mj-lt"/>
                <a:ea typeface="Times New Roman" panose="02020603050405020304" pitchFamily="18" charset="0"/>
              </a:rPr>
              <a:t>Silicon-carbon contains 50% C, 40% </a:t>
            </a:r>
            <a:r>
              <a:rPr lang="en-US" dirty="0" err="1">
                <a:solidFill>
                  <a:srgbClr val="002060"/>
                </a:solidFill>
                <a:latin typeface="+mj-lt"/>
                <a:ea typeface="Times New Roman" panose="02020603050405020304" pitchFamily="18" charset="0"/>
              </a:rPr>
              <a:t>SiO</a:t>
            </a:r>
            <a:r>
              <a:rPr lang="en-US" dirty="0">
                <a:solidFill>
                  <a:srgbClr val="002060"/>
                </a:solidFill>
                <a:latin typeface="+mj-lt"/>
                <a:ea typeface="Times New Roman" panose="02020603050405020304" pitchFamily="18" charset="0"/>
              </a:rPr>
              <a:t>₂, 10% hydrocarbons</a:t>
            </a:r>
          </a:p>
          <a:p>
            <a:pPr indent="-457200" algn="just">
              <a:buSzPts val="3200"/>
            </a:pPr>
            <a:r>
              <a:rPr lang="en-US" dirty="0">
                <a:solidFill>
                  <a:srgbClr val="002060"/>
                </a:solidFill>
                <a:latin typeface="+mj-lt"/>
                <a:ea typeface="Times New Roman" panose="02020603050405020304" pitchFamily="18" charset="0"/>
              </a:rPr>
              <a:t>Its bulk density, kg/m³:</a:t>
            </a:r>
            <a:endParaRPr lang="ru-RU" dirty="0">
              <a:solidFill>
                <a:srgbClr val="002060"/>
              </a:solidFill>
              <a:latin typeface="+mj-lt"/>
              <a:ea typeface="Times New Roman" panose="02020603050405020304" pitchFamily="18" charset="0"/>
            </a:endParaRPr>
          </a:p>
          <a:p>
            <a:pPr marL="285750" indent="-285750" algn="just">
              <a:buSzPct val="100000"/>
              <a:buFont typeface="Wingdings" panose="05000000000000000000" pitchFamily="2" charset="2"/>
              <a:buChar char="Ø"/>
            </a:pPr>
            <a:r>
              <a:rPr lang="en-US" dirty="0">
                <a:solidFill>
                  <a:srgbClr val="002060"/>
                </a:solidFill>
                <a:ea typeface="Times New Roman" panose="02020603050405020304" pitchFamily="18" charset="0"/>
              </a:rPr>
              <a:t>Granules – 90-110</a:t>
            </a:r>
          </a:p>
          <a:p>
            <a:pPr marL="285750" indent="-285750" algn="just">
              <a:buSzPct val="100000"/>
              <a:buFont typeface="Wingdings" panose="05000000000000000000" pitchFamily="2" charset="2"/>
              <a:buChar char="Ø"/>
            </a:pPr>
            <a:r>
              <a:rPr lang="en-US" dirty="0">
                <a:solidFill>
                  <a:srgbClr val="002060"/>
                </a:solidFill>
                <a:ea typeface="Times New Roman" panose="02020603050405020304" pitchFamily="18" charset="0"/>
              </a:rPr>
              <a:t>Powder – 360-420</a:t>
            </a:r>
            <a:endParaRPr lang="ru-RU" sz="1400" dirty="0">
              <a:solidFill>
                <a:srgbClr val="002060"/>
              </a:solidFill>
              <a:latin typeface="+mj-lt"/>
              <a:ea typeface="Times New Roman" panose="02020603050405020304" pitchFamily="18" charset="0"/>
            </a:endParaRPr>
          </a:p>
          <a:p>
            <a:pPr indent="-457200" algn="just">
              <a:buSzPts val="3200"/>
            </a:pPr>
            <a:endParaRPr lang="en-US" dirty="0">
              <a:solidFill>
                <a:srgbClr val="002060"/>
              </a:solidFill>
              <a:latin typeface="+mj-lt"/>
              <a:ea typeface="Times New Roman" panose="02020603050405020304" pitchFamily="18" charset="0"/>
            </a:endParaRPr>
          </a:p>
          <a:p>
            <a:pPr indent="-457200" algn="just">
              <a:buSzPts val="3200"/>
            </a:pPr>
            <a:r>
              <a:rPr lang="en-US" dirty="0">
                <a:solidFill>
                  <a:srgbClr val="002060"/>
                </a:solidFill>
                <a:latin typeface="+mj-lt"/>
                <a:ea typeface="Times New Roman" panose="02020603050405020304" pitchFamily="18" charset="0"/>
              </a:rPr>
              <a:t>Competitive advantage: the price is 1.5–2 times lower than analogs (technical carbon, white soot, and silicon-carbon-based feed additives such as </a:t>
            </a:r>
            <a:r>
              <a:rPr lang="en-US" dirty="0" err="1">
                <a:solidFill>
                  <a:srgbClr val="002060"/>
                </a:solidFill>
                <a:latin typeface="+mj-lt"/>
                <a:ea typeface="Times New Roman" panose="02020603050405020304" pitchFamily="18" charset="0"/>
              </a:rPr>
              <a:t>Etakal</a:t>
            </a:r>
            <a:r>
              <a:rPr lang="en-US" dirty="0">
                <a:solidFill>
                  <a:srgbClr val="002060"/>
                </a:solidFill>
                <a:latin typeface="+mj-lt"/>
                <a:ea typeface="Times New Roman" panose="02020603050405020304" pitchFamily="18" charset="0"/>
              </a:rPr>
              <a:t>). It is produced from agricultural waste.</a:t>
            </a:r>
            <a:endParaRPr lang="ru-RU" dirty="0">
              <a:solidFill>
                <a:srgbClr val="002060"/>
              </a:solidFill>
              <a:latin typeface="+mj-lt"/>
              <a:ea typeface="Times New Roman" panose="02020603050405020304" pitchFamily="18" charset="0"/>
            </a:endParaRPr>
          </a:p>
        </p:txBody>
      </p:sp>
      <p:pic>
        <p:nvPicPr>
          <p:cNvPr id="9" name="Рисунок 8" descr="D:\Мои документы\Официальные документы\30 лет центру сентябрь 2024\Фото\Photos\ОЭК КПМС РК\NK007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15406" y="1243584"/>
            <a:ext cx="4044696" cy="2935224"/>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pic>
        <p:nvPicPr>
          <p:cNvPr id="10" name="Рисунок 9" descr="D:\Мои документы\Официальные документы\30 лет центру сентябрь 2024\Фото\Photos\ОЭК КПМС РК\NK0090.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88" y="4238140"/>
            <a:ext cx="3886200" cy="2590939"/>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sp>
        <p:nvSpPr>
          <p:cNvPr id="11" name="Прямоугольник 10"/>
          <p:cNvSpPr/>
          <p:nvPr/>
        </p:nvSpPr>
        <p:spPr>
          <a:xfrm>
            <a:off x="4434946" y="4931438"/>
            <a:ext cx="7360920" cy="923330"/>
          </a:xfrm>
          <a:prstGeom prst="rect">
            <a:avLst/>
          </a:prstGeom>
        </p:spPr>
        <p:txBody>
          <a:bodyPr wrap="square">
            <a:spAutoFit/>
          </a:bodyPr>
          <a:lstStyle/>
          <a:p>
            <a:pPr indent="-457200" algn="just">
              <a:buSzPts val="3200"/>
            </a:pPr>
            <a:r>
              <a:rPr lang="en-US" dirty="0">
                <a:solidFill>
                  <a:srgbClr val="002060"/>
                </a:solidFill>
                <a:ea typeface="Times New Roman" panose="02020603050405020304" pitchFamily="18" charset="0"/>
              </a:rPr>
              <a:t>The availability of raw materials allows for an annual production of 20,000 tons of silicon-carbon, fulfilling domestic demand and allowing for export.</a:t>
            </a:r>
            <a:endParaRPr lang="ru-RU" dirty="0">
              <a:solidFill>
                <a:srgbClr val="002060"/>
              </a:solidFill>
              <a:ea typeface="Times New Roman" panose="02020603050405020304" pitchFamily="18" charset="0"/>
            </a:endParaRPr>
          </a:p>
        </p:txBody>
      </p:sp>
    </p:spTree>
    <p:extLst>
      <p:ext uri="{BB962C8B-B14F-4D97-AF65-F5344CB8AC3E}">
        <p14:creationId xmlns:p14="http://schemas.microsoft.com/office/powerpoint/2010/main" val="2938235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r="9221" b="7058"/>
          <a:stretch/>
        </p:blipFill>
        <p:spPr>
          <a:xfrm>
            <a:off x="334327" y="274900"/>
            <a:ext cx="1045890" cy="1070817"/>
          </a:xfrm>
          <a:prstGeom prst="rect">
            <a:avLst/>
          </a:prstGeom>
        </p:spPr>
      </p:pic>
      <p:sp>
        <p:nvSpPr>
          <p:cNvPr id="5" name="Заголовок 1"/>
          <p:cNvSpPr txBox="1">
            <a:spLocks/>
          </p:cNvSpPr>
          <p:nvPr/>
        </p:nvSpPr>
        <p:spPr>
          <a:xfrm>
            <a:off x="2286000" y="303578"/>
            <a:ext cx="8531352" cy="720080"/>
          </a:xfrm>
          <a:prstGeom prst="rect">
            <a:avLst/>
          </a:prstGeom>
          <a:effectLst>
            <a:outerShdw blurRad="25400" dir="17880000">
              <a:srgbClr val="000000">
                <a:alpha val="46000"/>
              </a:srgbClr>
            </a:outerShdw>
          </a:effectLst>
        </p:spPr>
        <p:txBody>
          <a:bodyPr vert="horz" lIns="91440" tIns="45720" rIns="91440" bIns="45720" rtlCol="0" anchor="ctr">
            <a:noAutofit/>
          </a:bodyPr>
          <a:lstStyle>
            <a:defPPr>
              <a:defRPr lang="en-US"/>
            </a:defPPr>
            <a:lvl1pPr algn="ctr">
              <a:spcBef>
                <a:spcPct val="0"/>
              </a:spcBef>
              <a:buNone/>
              <a:defRPr sz="2800" b="1">
                <a:ln>
                  <a:solidFill>
                    <a:schemeClr val="bg1">
                      <a:lumMod val="75000"/>
                      <a:lumOff val="25000"/>
                      <a:alpha val="10000"/>
                    </a:schemeClr>
                  </a:solidFill>
                </a:ln>
                <a:solidFill>
                  <a:srgbClr val="002060"/>
                </a:solidFill>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dirty="0"/>
              <a:t>Applications of Silicon-Carbon Material</a:t>
            </a:r>
            <a:endParaRPr lang="ru" dirty="0"/>
          </a:p>
        </p:txBody>
      </p:sp>
      <p:sp>
        <p:nvSpPr>
          <p:cNvPr id="3" name="Прямоугольник 2"/>
          <p:cNvSpPr/>
          <p:nvPr/>
        </p:nvSpPr>
        <p:spPr>
          <a:xfrm>
            <a:off x="228600" y="1336061"/>
            <a:ext cx="7394436" cy="2211375"/>
          </a:xfrm>
          <a:prstGeom prst="rect">
            <a:avLst/>
          </a:prstGeom>
        </p:spPr>
        <p:txBody>
          <a:bodyPr wrap="square">
            <a:spAutoFit/>
          </a:bodyPr>
          <a:lstStyle/>
          <a:p>
            <a:pPr marL="285750" indent="-285750" algn="just" fontAlgn="base">
              <a:lnSpc>
                <a:spcPct val="85000"/>
              </a:lnSpc>
              <a:buFont typeface="Wingdings" panose="05000000000000000000" pitchFamily="2" charset="2"/>
              <a:buChar char="Ø"/>
            </a:pPr>
            <a:r>
              <a:rPr lang="en-US" b="1" dirty="0">
                <a:solidFill>
                  <a:srgbClr val="002060"/>
                </a:solidFill>
                <a:latin typeface="+mj-lt"/>
                <a:ea typeface="Times New Roman" panose="02020603050405020304" pitchFamily="18" charset="0"/>
              </a:rPr>
              <a:t>In Rubber Production: </a:t>
            </a:r>
          </a:p>
          <a:p>
            <a:pPr marL="742950" lvl="1" indent="-285750" algn="just" fontAlgn="base">
              <a:lnSpc>
                <a:spcPct val="85000"/>
              </a:lnSpc>
              <a:buFontTx/>
              <a:buChar char="-"/>
            </a:pPr>
            <a:r>
              <a:rPr lang="en-US" dirty="0">
                <a:solidFill>
                  <a:srgbClr val="002060"/>
                </a:solidFill>
                <a:latin typeface="+mj-lt"/>
                <a:ea typeface="Times New Roman" panose="02020603050405020304" pitchFamily="18" charset="0"/>
              </a:rPr>
              <a:t>Improves product elasticity and strength by 10-15%.</a:t>
            </a:r>
          </a:p>
          <a:p>
            <a:pPr marL="742950" lvl="1" indent="-285750" algn="just" fontAlgn="base">
              <a:lnSpc>
                <a:spcPct val="85000"/>
              </a:lnSpc>
              <a:buFontTx/>
              <a:buChar char="-"/>
            </a:pPr>
            <a:r>
              <a:rPr lang="en-US" dirty="0">
                <a:solidFill>
                  <a:srgbClr val="002060"/>
                </a:solidFill>
                <a:latin typeface="+mj-lt"/>
                <a:ea typeface="Times New Roman" panose="02020603050405020304" pitchFamily="18" charset="0"/>
              </a:rPr>
              <a:t>Reduces production costs by 10%.</a:t>
            </a:r>
          </a:p>
          <a:p>
            <a:pPr marL="742950" lvl="1" indent="-285750" algn="just" fontAlgn="base">
              <a:lnSpc>
                <a:spcPct val="85000"/>
              </a:lnSpc>
              <a:buFontTx/>
              <a:buChar char="-"/>
            </a:pPr>
            <a:r>
              <a:rPr lang="en-US" dirty="0">
                <a:solidFill>
                  <a:srgbClr val="002060"/>
                </a:solidFill>
                <a:latin typeface="+mj-lt"/>
                <a:ea typeface="Times New Roman" panose="02020603050405020304" pitchFamily="18" charset="0"/>
              </a:rPr>
              <a:t>Tested at TОО "Rubber Products" and TОО "Rubber."</a:t>
            </a:r>
          </a:p>
          <a:p>
            <a:pPr marL="285750" indent="-285750" algn="just" fontAlgn="base">
              <a:lnSpc>
                <a:spcPct val="85000"/>
              </a:lnSpc>
              <a:buFont typeface="Wingdings" panose="05000000000000000000" pitchFamily="2" charset="2"/>
              <a:buChar char="Ø"/>
            </a:pPr>
            <a:r>
              <a:rPr lang="en-US" b="1" dirty="0">
                <a:solidFill>
                  <a:srgbClr val="002060"/>
                </a:solidFill>
                <a:latin typeface="+mj-lt"/>
                <a:ea typeface="Times New Roman" panose="02020603050405020304" pitchFamily="18" charset="0"/>
              </a:rPr>
              <a:t>In Aircraft Brake Systems:</a:t>
            </a:r>
            <a:r>
              <a:rPr lang="ru-RU" dirty="0">
                <a:solidFill>
                  <a:srgbClr val="002060"/>
                </a:solidFill>
                <a:latin typeface="+mj-lt"/>
                <a:ea typeface="Times New Roman" panose="02020603050405020304" pitchFamily="18" charset="0"/>
              </a:rPr>
              <a:t> </a:t>
            </a:r>
            <a:endParaRPr lang="en-US" dirty="0">
              <a:solidFill>
                <a:srgbClr val="002060"/>
              </a:solidFill>
              <a:latin typeface="+mj-lt"/>
              <a:ea typeface="Times New Roman" panose="02020603050405020304" pitchFamily="18" charset="0"/>
            </a:endParaRPr>
          </a:p>
          <a:p>
            <a:pPr marL="742950" lvl="1" indent="-285750" algn="just" fontAlgn="base">
              <a:lnSpc>
                <a:spcPct val="85000"/>
              </a:lnSpc>
              <a:buFontTx/>
              <a:buChar char="-"/>
            </a:pPr>
            <a:r>
              <a:rPr lang="en-US" dirty="0">
                <a:solidFill>
                  <a:srgbClr val="002060"/>
                </a:solidFill>
                <a:latin typeface="+mj-lt"/>
                <a:ea typeface="Times New Roman" panose="02020603050405020304" pitchFamily="18" charset="0"/>
              </a:rPr>
              <a:t>Enhances physical and tribological properties by 10-20%.</a:t>
            </a:r>
          </a:p>
          <a:p>
            <a:pPr marL="742950" lvl="1" indent="-285750" algn="just" fontAlgn="base">
              <a:lnSpc>
                <a:spcPct val="85000"/>
              </a:lnSpc>
              <a:buFontTx/>
              <a:buChar char="-"/>
            </a:pPr>
            <a:r>
              <a:rPr lang="en-US" dirty="0">
                <a:solidFill>
                  <a:srgbClr val="002060"/>
                </a:solidFill>
                <a:latin typeface="+mj-lt"/>
                <a:ea typeface="Times New Roman" panose="02020603050405020304" pitchFamily="18" charset="0"/>
              </a:rPr>
              <a:t>Reduces linear wear by 20-25%.</a:t>
            </a:r>
          </a:p>
          <a:p>
            <a:pPr marL="742950" lvl="1" indent="-285750" algn="just" fontAlgn="base">
              <a:lnSpc>
                <a:spcPct val="85000"/>
              </a:lnSpc>
              <a:buFontTx/>
              <a:buChar char="-"/>
            </a:pPr>
            <a:r>
              <a:rPr lang="en-US" dirty="0">
                <a:solidFill>
                  <a:srgbClr val="002060"/>
                </a:solidFill>
                <a:latin typeface="+mj-lt"/>
                <a:ea typeface="Times New Roman" panose="02020603050405020304" pitchFamily="18" charset="0"/>
              </a:rPr>
              <a:t>Shortens braking distance in humid environments by 50%.</a:t>
            </a:r>
          </a:p>
          <a:p>
            <a:pPr marL="742950" lvl="1" indent="-285750" algn="just" fontAlgn="base">
              <a:lnSpc>
                <a:spcPct val="85000"/>
              </a:lnSpc>
              <a:buFontTx/>
              <a:buChar char="-"/>
            </a:pPr>
            <a:r>
              <a:rPr lang="en-US" dirty="0">
                <a:solidFill>
                  <a:srgbClr val="002060"/>
                </a:solidFill>
                <a:latin typeface="+mj-lt"/>
                <a:ea typeface="Times New Roman" panose="02020603050405020304" pitchFamily="18" charset="0"/>
              </a:rPr>
              <a:t>Tested at ZAO "</a:t>
            </a:r>
            <a:r>
              <a:rPr lang="en-US" dirty="0" err="1">
                <a:solidFill>
                  <a:srgbClr val="002060"/>
                </a:solidFill>
                <a:latin typeface="+mj-lt"/>
                <a:ea typeface="Times New Roman" panose="02020603050405020304" pitchFamily="18" charset="0"/>
              </a:rPr>
              <a:t>Promtekhnika</a:t>
            </a:r>
            <a:r>
              <a:rPr lang="en-US" dirty="0">
                <a:solidFill>
                  <a:srgbClr val="002060"/>
                </a:solidFill>
                <a:latin typeface="+mj-lt"/>
                <a:ea typeface="Times New Roman" panose="02020603050405020304" pitchFamily="18" charset="0"/>
              </a:rPr>
              <a:t>."</a:t>
            </a:r>
            <a:endParaRPr lang="ru-RU" dirty="0"/>
          </a:p>
        </p:txBody>
      </p:sp>
      <p:sp>
        <p:nvSpPr>
          <p:cNvPr id="7" name="Прямоугольник 6"/>
          <p:cNvSpPr/>
          <p:nvPr/>
        </p:nvSpPr>
        <p:spPr>
          <a:xfrm>
            <a:off x="5285544" y="4730830"/>
            <a:ext cx="6687312" cy="1477328"/>
          </a:xfrm>
          <a:prstGeom prst="rect">
            <a:avLst/>
          </a:prstGeom>
        </p:spPr>
        <p:txBody>
          <a:bodyPr wrap="square">
            <a:spAutoFit/>
          </a:bodyPr>
          <a:lstStyle/>
          <a:p>
            <a:pPr fontAlgn="base"/>
            <a:r>
              <a:rPr lang="en-US" b="1" dirty="0">
                <a:solidFill>
                  <a:srgbClr val="002060"/>
                </a:solidFill>
                <a:latin typeface="+mj-lt"/>
                <a:ea typeface="Times New Roman" panose="02020603050405020304" pitchFamily="18" charset="0"/>
              </a:rPr>
              <a:t>As an Animal Feed Additive</a:t>
            </a:r>
            <a:r>
              <a:rPr lang="en-US" dirty="0">
                <a:solidFill>
                  <a:srgbClr val="002060"/>
                </a:solidFill>
                <a:latin typeface="+mj-lt"/>
                <a:ea typeface="Times New Roman" panose="02020603050405020304" pitchFamily="18" charset="0"/>
              </a:rPr>
              <a:t>:</a:t>
            </a:r>
          </a:p>
          <a:p>
            <a:pPr marL="285750" indent="-285750" fontAlgn="base">
              <a:buFontTx/>
              <a:buChar char="-"/>
            </a:pPr>
            <a:r>
              <a:rPr lang="en-US" dirty="0">
                <a:solidFill>
                  <a:srgbClr val="002060"/>
                </a:solidFill>
                <a:latin typeface="+mj-lt"/>
                <a:ea typeface="Times New Roman" panose="02020603050405020304" pitchFamily="18" charset="0"/>
              </a:rPr>
              <a:t>Non-toxic material, rich in carbon and silicon dioxide.</a:t>
            </a:r>
          </a:p>
          <a:p>
            <a:pPr marL="285750" indent="-285750" fontAlgn="base">
              <a:buFontTx/>
              <a:buChar char="-"/>
            </a:pPr>
            <a:r>
              <a:rPr lang="en-US" dirty="0">
                <a:solidFill>
                  <a:srgbClr val="002060"/>
                </a:solidFill>
                <a:latin typeface="+mj-lt"/>
                <a:ea typeface="Times New Roman" panose="02020603050405020304" pitchFamily="18" charset="0"/>
              </a:rPr>
              <a:t>Can be used as a biologically active component in livestock and poultry feed.</a:t>
            </a:r>
            <a:r>
              <a:rPr lang="ru-RU" dirty="0">
                <a:solidFill>
                  <a:srgbClr val="002060"/>
                </a:solidFill>
                <a:latin typeface="+mj-lt"/>
                <a:ea typeface="Times New Roman" panose="02020603050405020304" pitchFamily="18" charset="0"/>
              </a:rPr>
              <a:t> </a:t>
            </a:r>
          </a:p>
          <a:p>
            <a:pPr algn="ctr" fontAlgn="base"/>
            <a:endParaRPr lang="ru-RU" b="1" i="0" dirty="0">
              <a:solidFill>
                <a:srgbClr val="444444"/>
              </a:solidFill>
              <a:effectLst/>
              <a:latin typeface="arial" panose="020B0604020202020204" pitchFamily="34" charset="0"/>
            </a:endParaRPr>
          </a:p>
        </p:txBody>
      </p:sp>
      <p:pic>
        <p:nvPicPr>
          <p:cNvPr id="12" name="Рисунок 11" descr="D:\Мои документы\Официальные документы\30 лет центру сентябрь 2024\Фото\Photos\ОЭК КПМС РК\NK0018.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88392" y="1345717"/>
            <a:ext cx="4271709" cy="2847958"/>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pic>
        <p:nvPicPr>
          <p:cNvPr id="8" name="Рисунок 7"/>
          <p:cNvPicPr>
            <a:picLocks noChangeAspect="1"/>
          </p:cNvPicPr>
          <p:nvPr/>
        </p:nvPicPr>
        <p:blipFill rotWithShape="1">
          <a:blip r:embed="rId5" cstate="print">
            <a:extLst>
              <a:ext uri="{28A0092B-C50C-407E-A947-70E740481C1C}">
                <a14:useLocalDpi xmlns:a14="http://schemas.microsoft.com/office/drawing/2010/main" val="0"/>
              </a:ext>
            </a:extLst>
          </a:blip>
          <a:srcRect t="6133" b="3084"/>
          <a:stretch/>
        </p:blipFill>
        <p:spPr>
          <a:xfrm>
            <a:off x="47209" y="3877210"/>
            <a:ext cx="4850147" cy="2935407"/>
          </a:xfrm>
          <a:prstGeom prst="rect">
            <a:avLst/>
          </a:prstGeom>
          <a:ln w="25400" cap="sq">
            <a:solidFill>
              <a:schemeClr val="bg2">
                <a:lumMod val="9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8392141"/>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Изображение выглядит как строительство, промышленность, стальной, в помещении&#10;&#10;Автоматически созданное описание">
            <a:extLst>
              <a:ext uri="{FF2B5EF4-FFF2-40B4-BE49-F238E27FC236}">
                <a16:creationId xmlns:a16="http://schemas.microsoft.com/office/drawing/2014/main" id="{982993C4-AAEB-B559-FE40-374DFD6D2B17}"/>
              </a:ext>
            </a:extLst>
          </p:cNvPr>
          <p:cNvPicPr>
            <a:picLocks noChangeAspect="1"/>
          </p:cNvPicPr>
          <p:nvPr/>
        </p:nvPicPr>
        <p:blipFill>
          <a:blip r:embed="rId2">
            <a:extLst>
              <a:ext uri="{28A0092B-C50C-407E-A947-70E740481C1C}">
                <a14:useLocalDpi xmlns:a14="http://schemas.microsoft.com/office/drawing/2010/main" val="0"/>
              </a:ext>
            </a:extLst>
          </a:blip>
          <a:srcRect l="15153" r="4272" b="-2"/>
          <a:stretch/>
        </p:blipFill>
        <p:spPr>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5" name="Рисунок 4" descr="Изображение выглядит как текст, строительство, стальной, промышленность&#10;&#10;Автоматически созданное описание">
            <a:extLst>
              <a:ext uri="{FF2B5EF4-FFF2-40B4-BE49-F238E27FC236}">
                <a16:creationId xmlns:a16="http://schemas.microsoft.com/office/drawing/2014/main" id="{C27ADB4B-0EEE-B127-A70E-8E35A44E2CFD}"/>
              </a:ext>
            </a:extLst>
          </p:cNvPr>
          <p:cNvPicPr>
            <a:picLocks noChangeAspect="1"/>
          </p:cNvPicPr>
          <p:nvPr/>
        </p:nvPicPr>
        <p:blipFill>
          <a:blip r:embed="rId3">
            <a:extLst>
              <a:ext uri="{28A0092B-C50C-407E-A947-70E740481C1C}">
                <a14:useLocalDpi xmlns:a14="http://schemas.microsoft.com/office/drawing/2010/main" val="0"/>
              </a:ext>
            </a:extLst>
          </a:blip>
          <a:srcRect t="8472" b="9128"/>
          <a:stretch/>
        </p:blipFill>
        <p:spPr>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7" name="Рисунок 6" descr="Изображение выглядит как строительство, промышленность, машина, в помещении&#10;&#10;Автоматически созданное описание">
            <a:extLst>
              <a:ext uri="{FF2B5EF4-FFF2-40B4-BE49-F238E27FC236}">
                <a16:creationId xmlns:a16="http://schemas.microsoft.com/office/drawing/2014/main" id="{96837321-496B-8B3D-3435-69D7FBB6DA68}"/>
              </a:ext>
            </a:extLst>
          </p:cNvPr>
          <p:cNvPicPr>
            <a:picLocks noChangeAspect="1"/>
          </p:cNvPicPr>
          <p:nvPr/>
        </p:nvPicPr>
        <p:blipFill>
          <a:blip r:embed="rId4">
            <a:extLst>
              <a:ext uri="{28A0092B-C50C-407E-A947-70E740481C1C}">
                <a14:useLocalDpi xmlns:a14="http://schemas.microsoft.com/office/drawing/2010/main" val="0"/>
              </a:ext>
            </a:extLst>
          </a:blip>
          <a:srcRect l="29938" r="20829"/>
          <a:stretch/>
        </p:blipFill>
        <p:spPr>
          <a:xfrm>
            <a:off x="20" y="10"/>
            <a:ext cx="7503091" cy="6857990"/>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p:spPr>
      </p:pic>
    </p:spTree>
    <p:extLst>
      <p:ext uri="{BB962C8B-B14F-4D97-AF65-F5344CB8AC3E}">
        <p14:creationId xmlns:p14="http://schemas.microsoft.com/office/powerpoint/2010/main" val="23373840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ланец">
  <a:themeElements>
    <a:clrScheme name="Другая 9">
      <a:dk1>
        <a:srgbClr val="002060"/>
      </a:dk1>
      <a:lt1>
        <a:sysClr val="window" lastClr="FFFFFF"/>
      </a:lt1>
      <a:dk2>
        <a:srgbClr val="FFFFFF"/>
      </a:dk2>
      <a:lt2>
        <a:srgbClr val="002060"/>
      </a:lt2>
      <a:accent1>
        <a:srgbClr val="BFBFBF"/>
      </a:accent1>
      <a:accent2>
        <a:srgbClr val="F2F2F2"/>
      </a:accent2>
      <a:accent3>
        <a:srgbClr val="F2F2F2"/>
      </a:accent3>
      <a:accent4>
        <a:srgbClr val="029676"/>
      </a:accent4>
      <a:accent5>
        <a:srgbClr val="4AB5C4"/>
      </a:accent5>
      <a:accent6>
        <a:srgbClr val="0989B1"/>
      </a:accent6>
      <a:hlink>
        <a:srgbClr val="6B9F25"/>
      </a:hlink>
      <a:folHlink>
        <a:srgbClr val="BA6906"/>
      </a:folHlink>
    </a:clrScheme>
    <a:fontScheme name="Сланец">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ланец">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FF747C5C-A8E8-4833-9E55-3D08FE4E487A}"/>
    </a:ext>
  </a:extLst>
</a:theme>
</file>

<file path=ppt/theme/themeOverride1.xml><?xml version="1.0" encoding="utf-8"?>
<a:themeOverride xmlns:a="http://schemas.openxmlformats.org/drawingml/2006/main">
  <a:clrScheme name="Другая 9">
    <a:dk1>
      <a:srgbClr val="002060"/>
    </a:dk1>
    <a:lt1>
      <a:sysClr val="window" lastClr="FFFFFF"/>
    </a:lt1>
    <a:dk2>
      <a:srgbClr val="FFFFFF"/>
    </a:dk2>
    <a:lt2>
      <a:srgbClr val="002060"/>
    </a:lt2>
    <a:accent1>
      <a:srgbClr val="BFBFBF"/>
    </a:accent1>
    <a:accent2>
      <a:srgbClr val="F2F2F2"/>
    </a:accent2>
    <a:accent3>
      <a:srgbClr val="F2F2F2"/>
    </a:accent3>
    <a:accent4>
      <a:srgbClr val="029676"/>
    </a:accent4>
    <a:accent5>
      <a:srgbClr val="4AB5C4"/>
    </a:accent5>
    <a:accent6>
      <a:srgbClr val="0989B1"/>
    </a:accent6>
    <a:hlink>
      <a:srgbClr val="6B9F25"/>
    </a:hlink>
    <a:folHlink>
      <a:srgbClr val="BA6906"/>
    </a:folHlink>
  </a:clrScheme>
</a:themeOverride>
</file>

<file path=ppt/theme/themeOverride2.xml><?xml version="1.0" encoding="utf-8"?>
<a:themeOverride xmlns:a="http://schemas.openxmlformats.org/drawingml/2006/main">
  <a:clrScheme name="Другая 9">
    <a:dk1>
      <a:srgbClr val="002060"/>
    </a:dk1>
    <a:lt1>
      <a:sysClr val="window" lastClr="FFFFFF"/>
    </a:lt1>
    <a:dk2>
      <a:srgbClr val="FFFFFF"/>
    </a:dk2>
    <a:lt2>
      <a:srgbClr val="002060"/>
    </a:lt2>
    <a:accent1>
      <a:srgbClr val="BFBFBF"/>
    </a:accent1>
    <a:accent2>
      <a:srgbClr val="F2F2F2"/>
    </a:accent2>
    <a:accent3>
      <a:srgbClr val="F2F2F2"/>
    </a:accent3>
    <a:accent4>
      <a:srgbClr val="029676"/>
    </a:accent4>
    <a:accent5>
      <a:srgbClr val="4AB5C4"/>
    </a:accent5>
    <a:accent6>
      <a:srgbClr val="0989B1"/>
    </a:accent6>
    <a:hlink>
      <a:srgbClr val="6B9F25"/>
    </a:hlink>
    <a:folHlink>
      <a:srgbClr val="BA6906"/>
    </a:folHlink>
  </a:clrScheme>
</a:themeOverride>
</file>

<file path=docProps/app.xml><?xml version="1.0" encoding="utf-8"?>
<Properties xmlns="http://schemas.openxmlformats.org/officeDocument/2006/extended-properties" xmlns:vt="http://schemas.openxmlformats.org/officeDocument/2006/docPropsVTypes">
  <Template/>
  <TotalTime>10214</TotalTime>
  <Words>728</Words>
  <Application>Microsoft Office PowerPoint</Application>
  <PresentationFormat>Широкоэкранный</PresentationFormat>
  <Paragraphs>99</Paragraphs>
  <Slides>12</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12</vt:i4>
      </vt:variant>
    </vt:vector>
  </HeadingPairs>
  <TitlesOfParts>
    <vt:vector size="20" baseType="lpstr">
      <vt:lpstr>Arial</vt:lpstr>
      <vt:lpstr>Calibri</vt:lpstr>
      <vt:lpstr>Calisto MT</vt:lpstr>
      <vt:lpstr>Times New Roman</vt:lpstr>
      <vt:lpstr>Trebuchet MS</vt:lpstr>
      <vt:lpstr>Wingdings</vt:lpstr>
      <vt:lpstr>Wingdings 2</vt:lpstr>
      <vt:lpstr>Сланец</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РГП "Национальный центр  по комплексной переработке минерального сырья  Республики Казахстан"</dc:title>
  <dc:creator>RePack by Diakov</dc:creator>
  <cp:lastModifiedBy>RePack by Diakov</cp:lastModifiedBy>
  <cp:revision>213</cp:revision>
  <dcterms:created xsi:type="dcterms:W3CDTF">2024-11-08T09:52:45Z</dcterms:created>
  <dcterms:modified xsi:type="dcterms:W3CDTF">2025-06-30T12:07:43Z</dcterms:modified>
</cp:coreProperties>
</file>